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2" r:id="rId3"/>
    <p:sldId id="259" r:id="rId4"/>
    <p:sldId id="283" r:id="rId5"/>
    <p:sldId id="298" r:id="rId6"/>
    <p:sldId id="299" r:id="rId7"/>
    <p:sldId id="295" r:id="rId8"/>
    <p:sldId id="292" r:id="rId9"/>
    <p:sldId id="300" r:id="rId10"/>
    <p:sldId id="286" r:id="rId11"/>
    <p:sldId id="301" r:id="rId12"/>
    <p:sldId id="303" r:id="rId13"/>
    <p:sldId id="304" r:id="rId14"/>
    <p:sldId id="305" r:id="rId15"/>
    <p:sldId id="308" r:id="rId16"/>
    <p:sldId id="302" r:id="rId17"/>
    <p:sldId id="309" r:id="rId18"/>
    <p:sldId id="306" r:id="rId19"/>
    <p:sldId id="294" r:id="rId20"/>
    <p:sldId id="307" r:id="rId21"/>
    <p:sldId id="296" r:id="rId22"/>
    <p:sldId id="293" r:id="rId23"/>
    <p:sldId id="297" r:id="rId24"/>
    <p:sldId id="291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4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7" orient="horz" pos="78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pos="55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542E"/>
    <a:srgbClr val="B57235"/>
    <a:srgbClr val="39561E"/>
    <a:srgbClr val="F0847C"/>
    <a:srgbClr val="F39D97"/>
    <a:srgbClr val="D5908E"/>
    <a:srgbClr val="AF9D4C"/>
    <a:srgbClr val="3C5131"/>
    <a:srgbClr val="FFFBF3"/>
    <a:srgbClr val="6C7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84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" y="140"/>
      </p:cViewPr>
      <p:guideLst>
        <p:guide pos="204"/>
        <p:guide orient="horz" pos="3162"/>
        <p:guide orient="horz" pos="78"/>
        <p:guide orient="horz" pos="1688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5CBF4-C72E-4CBB-A8B5-7253D13830AC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F115-87EA-4C10-9BE9-3F64DED32D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4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9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3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90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02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5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14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8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18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14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8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44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19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51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4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548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0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7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71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1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25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6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6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41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3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7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21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86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7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40677"/>
            <a:ext cx="550985" cy="86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9022080" y="1207008"/>
            <a:ext cx="121919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5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40677"/>
            <a:ext cx="550985" cy="86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03385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700312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97239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94167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3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12157" r="883" b="52243"/>
          <a:stretch/>
        </p:blipFill>
        <p:spPr>
          <a:xfrm>
            <a:off x="0" y="0"/>
            <a:ext cx="9144000" cy="247425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247425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96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1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3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2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7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E1E1-C2E2-4CDD-9A23-A3F1F47A2F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9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7" r:id="rId3"/>
    <p:sldLayoutId id="2147483676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-2781"/>
            <a:ext cx="9148944" cy="51462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2276" y="305247"/>
            <a:ext cx="8219440" cy="46370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3509047" y="2623791"/>
            <a:ext cx="21259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400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AI-Car</a:t>
            </a:r>
            <a:endParaRPr lang="zh-CN" altLang="en-US" sz="3600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54527" y="3503237"/>
            <a:ext cx="4834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小组成员：江流洋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邓超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龙彦兵 曹琛</a:t>
            </a:r>
          </a:p>
        </p:txBody>
      </p:sp>
      <p:sp>
        <p:nvSpPr>
          <p:cNvPr id="14" name="矩形 13"/>
          <p:cNvSpPr/>
          <p:nvPr/>
        </p:nvSpPr>
        <p:spPr>
          <a:xfrm>
            <a:off x="1773948" y="4207033"/>
            <a:ext cx="5596098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28, 2018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3595811" y="3393232"/>
            <a:ext cx="18916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840480" y="987432"/>
            <a:ext cx="1463040" cy="1463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CCFC8F0-FCE1-4551-BCE5-A7023F1FA479}"/>
              </a:ext>
            </a:extLst>
          </p:cNvPr>
          <p:cNvGrpSpPr/>
          <p:nvPr/>
        </p:nvGrpSpPr>
        <p:grpSpPr>
          <a:xfrm>
            <a:off x="4043867" y="1333471"/>
            <a:ext cx="995510" cy="868332"/>
            <a:chOff x="4675188" y="2882900"/>
            <a:chExt cx="360362" cy="31432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0" name="AutoShape 43">
              <a:extLst>
                <a:ext uri="{FF2B5EF4-FFF2-40B4-BE49-F238E27FC236}">
                  <a16:creationId xmlns:a16="http://schemas.microsoft.com/office/drawing/2014/main" id="{7F170E78-921B-418B-8313-2DB2595F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44">
              <a:extLst>
                <a:ext uri="{FF2B5EF4-FFF2-40B4-BE49-F238E27FC236}">
                  <a16:creationId xmlns:a16="http://schemas.microsoft.com/office/drawing/2014/main" id="{43F4D913-B89E-49B3-BC67-0F6359E6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D50DCB54-36A2-477E-94CB-42DCCEBAA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17159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第二部分：电脑给小车发指令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1429659" y="2525748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438365" y="3623155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352347" y="3169355"/>
            <a:ext cx="379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PySerial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监听蓝牙串口</a:t>
            </a:r>
          </a:p>
        </p:txBody>
      </p:sp>
      <p:sp>
        <p:nvSpPr>
          <p:cNvPr id="7" name="椭圆 6"/>
          <p:cNvSpPr/>
          <p:nvPr/>
        </p:nvSpPr>
        <p:spPr>
          <a:xfrm>
            <a:off x="551506" y="1980919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51506" y="3075965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B32897-5D82-4C13-A90C-D33046A1094F}"/>
              </a:ext>
            </a:extLst>
          </p:cNvPr>
          <p:cNvGrpSpPr/>
          <p:nvPr/>
        </p:nvGrpSpPr>
        <p:grpSpPr>
          <a:xfrm>
            <a:off x="728461" y="3260631"/>
            <a:ext cx="310226" cy="311598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20" name="AutoShape 37">
              <a:extLst>
                <a:ext uri="{FF2B5EF4-FFF2-40B4-BE49-F238E27FC236}">
                  <a16:creationId xmlns:a16="http://schemas.microsoft.com/office/drawing/2014/main" id="{E4ED973C-9BD4-4C5C-9617-9A7105C54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38">
              <a:extLst>
                <a:ext uri="{FF2B5EF4-FFF2-40B4-BE49-F238E27FC236}">
                  <a16:creationId xmlns:a16="http://schemas.microsoft.com/office/drawing/2014/main" id="{89DFC89B-ABDE-4ED5-81AA-CFCE6794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39">
              <a:extLst>
                <a:ext uri="{FF2B5EF4-FFF2-40B4-BE49-F238E27FC236}">
                  <a16:creationId xmlns:a16="http://schemas.microsoft.com/office/drawing/2014/main" id="{DBC5782B-2F98-4263-803F-3C23AFC1A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660D45FB-4ADD-419F-9CE3-44DA23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1">
              <a:extLst>
                <a:ext uri="{FF2B5EF4-FFF2-40B4-BE49-F238E27FC236}">
                  <a16:creationId xmlns:a16="http://schemas.microsoft.com/office/drawing/2014/main" id="{54FB7F6E-6073-49DF-A236-AC0B6EF29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2">
              <a:extLst>
                <a:ext uri="{FF2B5EF4-FFF2-40B4-BE49-F238E27FC236}">
                  <a16:creationId xmlns:a16="http://schemas.microsoft.com/office/drawing/2014/main" id="{EBBBA109-C522-4F43-B1C7-A66D5AA9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CA898ECD-A39B-49A2-BBD1-593CC55990F7}"/>
              </a:ext>
            </a:extLst>
          </p:cNvPr>
          <p:cNvSpPr>
            <a:spLocks noEditPoints="1"/>
          </p:cNvSpPr>
          <p:nvPr/>
        </p:nvSpPr>
        <p:spPr bwMode="auto">
          <a:xfrm>
            <a:off x="749709" y="2158009"/>
            <a:ext cx="267730" cy="3099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69D684F-6140-4D72-9DE6-3BD41B46D302}"/>
              </a:ext>
            </a:extLst>
          </p:cNvPr>
          <p:cNvSpPr/>
          <p:nvPr/>
        </p:nvSpPr>
        <p:spPr>
          <a:xfrm>
            <a:off x="1337299" y="2056643"/>
            <a:ext cx="4170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蓝牙模块：在小车上安装蓝牙串口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0C0EDD-BD68-4529-B8E2-91A467AFA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44" y="1187934"/>
            <a:ext cx="45021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8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" grpId="0" animBg="1"/>
      <p:bldP spid="21" grpId="0" animBg="1"/>
      <p:bldP spid="33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1541339" y="2539710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550045" y="3602218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464026" y="2157361"/>
            <a:ext cx="420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交通标志检测</a:t>
            </a:r>
          </a:p>
        </p:txBody>
      </p:sp>
      <p:sp>
        <p:nvSpPr>
          <p:cNvPr id="7" name="椭圆 6"/>
          <p:cNvSpPr/>
          <p:nvPr/>
        </p:nvSpPr>
        <p:spPr>
          <a:xfrm>
            <a:off x="663186" y="2008842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3186" y="3103888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B32897-5D82-4C13-A90C-D33046A1094F}"/>
              </a:ext>
            </a:extLst>
          </p:cNvPr>
          <p:cNvGrpSpPr/>
          <p:nvPr/>
        </p:nvGrpSpPr>
        <p:grpSpPr>
          <a:xfrm>
            <a:off x="840141" y="3288554"/>
            <a:ext cx="310226" cy="311598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20" name="AutoShape 37">
              <a:extLst>
                <a:ext uri="{FF2B5EF4-FFF2-40B4-BE49-F238E27FC236}">
                  <a16:creationId xmlns:a16="http://schemas.microsoft.com/office/drawing/2014/main" id="{E4ED973C-9BD4-4C5C-9617-9A7105C54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38">
              <a:extLst>
                <a:ext uri="{FF2B5EF4-FFF2-40B4-BE49-F238E27FC236}">
                  <a16:creationId xmlns:a16="http://schemas.microsoft.com/office/drawing/2014/main" id="{89DFC89B-ABDE-4ED5-81AA-CFCE6794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39">
              <a:extLst>
                <a:ext uri="{FF2B5EF4-FFF2-40B4-BE49-F238E27FC236}">
                  <a16:creationId xmlns:a16="http://schemas.microsoft.com/office/drawing/2014/main" id="{DBC5782B-2F98-4263-803F-3C23AFC1A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660D45FB-4ADD-419F-9CE3-44DA23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1">
              <a:extLst>
                <a:ext uri="{FF2B5EF4-FFF2-40B4-BE49-F238E27FC236}">
                  <a16:creationId xmlns:a16="http://schemas.microsoft.com/office/drawing/2014/main" id="{54FB7F6E-6073-49DF-A236-AC0B6EF29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2">
              <a:extLst>
                <a:ext uri="{FF2B5EF4-FFF2-40B4-BE49-F238E27FC236}">
                  <a16:creationId xmlns:a16="http://schemas.microsoft.com/office/drawing/2014/main" id="{EBBBA109-C522-4F43-B1C7-A66D5AA9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CA898ECD-A39B-49A2-BBD1-593CC55990F7}"/>
              </a:ext>
            </a:extLst>
          </p:cNvPr>
          <p:cNvSpPr>
            <a:spLocks noEditPoints="1"/>
          </p:cNvSpPr>
          <p:nvPr/>
        </p:nvSpPr>
        <p:spPr bwMode="auto">
          <a:xfrm>
            <a:off x="861389" y="2185932"/>
            <a:ext cx="267730" cy="3099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0B9FFAC-B64F-4B87-A40D-12D06585F2E4}"/>
              </a:ext>
            </a:extLst>
          </p:cNvPr>
          <p:cNvSpPr/>
          <p:nvPr/>
        </p:nvSpPr>
        <p:spPr>
          <a:xfrm>
            <a:off x="1464026" y="3239929"/>
            <a:ext cx="1963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交通标志识别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BBE48DF-E19F-4D39-9C49-250DDD82FA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3957" y="977671"/>
            <a:ext cx="5178404" cy="37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12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758F03-5D49-4680-A0C9-3ADF01B4D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6" y="1623388"/>
            <a:ext cx="3887170" cy="23064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80BEB11-8443-44B7-859E-DEA26F20A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6" y="1623388"/>
            <a:ext cx="3887170" cy="2306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4F27BF-46EA-452C-BEC4-E1E748D07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5" y="1628037"/>
            <a:ext cx="3887170" cy="23064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79677A-33FD-445C-8F8E-A871A067B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4" y="1628037"/>
            <a:ext cx="3887170" cy="2306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4BE8E4-0E7E-4A61-BFBC-9B8B9A75A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3" y="1628036"/>
            <a:ext cx="3887170" cy="23064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第二部分：交通标志检测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83AE4F-0E63-4431-9DFF-DB906852F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9" y="1623388"/>
            <a:ext cx="3887170" cy="23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4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6BDF8B-4F45-43C8-949B-F3618D1E3719}"/>
              </a:ext>
            </a:extLst>
          </p:cNvPr>
          <p:cNvSpPr/>
          <p:nvPr/>
        </p:nvSpPr>
        <p:spPr>
          <a:xfrm>
            <a:off x="492101" y="1183227"/>
            <a:ext cx="381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数据集：</a:t>
            </a:r>
            <a:r>
              <a:rPr lang="en-US" altLang="zh-CN" sz="2400" dirty="0" err="1">
                <a:latin typeface="Arial" panose="020B0604020202020204" pitchFamily="34" charset="0"/>
                <a:ea typeface="Helvetica Neue"/>
              </a:rPr>
              <a:t>BelgiumTSC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（包含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62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种交通信号）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预处理过程：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格式转换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将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RGB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图片转成灰度图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归一化</a:t>
            </a:r>
            <a:r>
              <a:rPr lang="zh-CN" altLang="zh-CN" sz="2400" dirty="0"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2400" dirty="0">
              <a:latin typeface="Arial" panose="020B0604020202020204" pitchFamily="34" charset="0"/>
              <a:ea typeface="var(--monospace)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166AC91-DA35-4EDA-B432-0755C557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416" y="771960"/>
            <a:ext cx="3735420" cy="822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BEA7F7-4A40-41AC-8F26-32B058FC9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16" y="3638711"/>
            <a:ext cx="3815818" cy="890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9583B41-0549-45BD-A09B-979AC875F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0416" y="2234519"/>
            <a:ext cx="3735420" cy="822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4255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B5C00F-2E99-4A87-88E8-FDDAA398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7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63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05E521-2001-4648-8B0A-6B3C59B5DE48}"/>
              </a:ext>
            </a:extLst>
          </p:cNvPr>
          <p:cNvSpPr/>
          <p:nvPr/>
        </p:nvSpPr>
        <p:spPr>
          <a:xfrm>
            <a:off x="1148236" y="2340917"/>
            <a:ext cx="3815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准确率：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0.688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FC882F-3543-48CC-ACAC-8D91EA41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63" y="977221"/>
            <a:ext cx="3916638" cy="392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607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7770D5-3369-4A51-B90B-7016B5D668BE}"/>
              </a:ext>
            </a:extLst>
          </p:cNvPr>
          <p:cNvSpPr/>
          <p:nvPr/>
        </p:nvSpPr>
        <p:spPr>
          <a:xfrm>
            <a:off x="585951" y="1867282"/>
            <a:ext cx="72248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数据集：清华大学中文语料库（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THCHS30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）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模型：双向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RNN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分词：清华大学中文分词系统（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THULAC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）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VS </a:t>
            </a:r>
            <a:r>
              <a:rPr lang="en-US" altLang="zh-CN" sz="2400" dirty="0" err="1">
                <a:latin typeface="Arial" panose="020B0604020202020204" pitchFamily="34" charset="0"/>
                <a:ea typeface="Helvetica Neue"/>
              </a:rPr>
              <a:t>jieba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词向量：</a:t>
            </a:r>
            <a:r>
              <a:rPr lang="en-US" altLang="zh-CN" sz="2400" dirty="0" err="1">
                <a:latin typeface="Arial" panose="020B0604020202020204" pitchFamily="34" charset="0"/>
                <a:ea typeface="Helvetica Neue"/>
              </a:rPr>
              <a:t>FastText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44888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E17B4B-67F0-440E-8237-FBA16A63A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" t="14113"/>
          <a:stretch/>
        </p:blipFill>
        <p:spPr>
          <a:xfrm>
            <a:off x="146582" y="362968"/>
            <a:ext cx="8718211" cy="44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0982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7DF9B5-486E-4978-B612-869B22908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32" y="886481"/>
            <a:ext cx="6973736" cy="412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5813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E9D6B-EE35-4F78-9AB3-2E888D29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1" y="1559883"/>
            <a:ext cx="7803811" cy="28310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D38289F-1560-4D8D-B4D7-A914489C23F2}"/>
              </a:ext>
            </a:extLst>
          </p:cNvPr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</p:spTree>
    <p:extLst>
      <p:ext uri="{BB962C8B-B14F-4D97-AF65-F5344CB8AC3E}">
        <p14:creationId xmlns:p14="http://schemas.microsoft.com/office/powerpoint/2010/main" val="389593104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7496056" y="0"/>
            <a:ext cx="17139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b="1" kern="1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7544147" y="782136"/>
            <a:ext cx="1617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1600" kern="100" spc="3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0184" y="3128033"/>
            <a:ext cx="2813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754389" y="1120690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1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文本框 6"/>
          <p:cNvSpPr txBox="1">
            <a:spLocks noChangeArrowheads="1"/>
          </p:cNvSpPr>
          <p:nvPr/>
        </p:nvSpPr>
        <p:spPr bwMode="auto">
          <a:xfrm>
            <a:off x="5347294" y="112253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项目介绍</a:t>
            </a:r>
          </a:p>
        </p:txBody>
      </p:sp>
      <p:sp>
        <p:nvSpPr>
          <p:cNvPr id="29" name="文本框 6"/>
          <p:cNvSpPr txBox="1">
            <a:spLocks noChangeArrowheads="1"/>
          </p:cNvSpPr>
          <p:nvPr/>
        </p:nvSpPr>
        <p:spPr bwMode="auto">
          <a:xfrm>
            <a:off x="5347294" y="213333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项目实现方法</a:t>
            </a:r>
          </a:p>
        </p:txBody>
      </p:sp>
      <p:sp>
        <p:nvSpPr>
          <p:cNvPr id="35" name="椭圆 34"/>
          <p:cNvSpPr/>
          <p:nvPr/>
        </p:nvSpPr>
        <p:spPr>
          <a:xfrm>
            <a:off x="4754389" y="2110159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2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54389" y="3099628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3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7" name="文本框 6"/>
          <p:cNvSpPr txBox="1">
            <a:spLocks noChangeArrowheads="1"/>
          </p:cNvSpPr>
          <p:nvPr/>
        </p:nvSpPr>
        <p:spPr bwMode="auto">
          <a:xfrm>
            <a:off x="5347294" y="310147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38" name="文本框 6"/>
          <p:cNvSpPr txBox="1">
            <a:spLocks noChangeArrowheads="1"/>
          </p:cNvSpPr>
          <p:nvPr/>
        </p:nvSpPr>
        <p:spPr bwMode="auto">
          <a:xfrm>
            <a:off x="5347294" y="409094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项目总结</a:t>
            </a:r>
          </a:p>
        </p:txBody>
      </p:sp>
      <p:sp>
        <p:nvSpPr>
          <p:cNvPr id="39" name="椭圆 38"/>
          <p:cNvSpPr/>
          <p:nvPr/>
        </p:nvSpPr>
        <p:spPr>
          <a:xfrm>
            <a:off x="4754389" y="4089098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4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48247"/>
          <a:stretch/>
        </p:blipFill>
        <p:spPr>
          <a:xfrm>
            <a:off x="0" y="0"/>
            <a:ext cx="3348941" cy="51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FD38289F-1560-4D8D-B4D7-A914489C23F2}"/>
              </a:ext>
            </a:extLst>
          </p:cNvPr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E45EC8-87F2-4EF9-B7A2-6CD0659C8ACD}"/>
              </a:ext>
            </a:extLst>
          </p:cNvPr>
          <p:cNvSpPr txBox="1"/>
          <p:nvPr/>
        </p:nvSpPr>
        <p:spPr>
          <a:xfrm>
            <a:off x="1572367" y="1860273"/>
            <a:ext cx="629609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分析</a:t>
            </a:r>
            <a:r>
              <a:rPr lang="zh-CN" altLang="en-US" sz="2000">
                <a:latin typeface="+mj-ea"/>
                <a:ea typeface="+mj-ea"/>
              </a:rPr>
              <a:t>原因：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自己录制的语音，噪音太多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训练没有加入</a:t>
            </a:r>
            <a:r>
              <a:rPr lang="en-US" altLang="zh-CN" sz="2000" dirty="0">
                <a:latin typeface="+mj-ea"/>
                <a:ea typeface="+mj-ea"/>
              </a:rPr>
              <a:t>Dropout</a:t>
            </a:r>
            <a:r>
              <a:rPr lang="zh-CN" altLang="en-US" sz="2000" dirty="0">
                <a:latin typeface="+mj-ea"/>
                <a:ea typeface="+mj-ea"/>
              </a:rPr>
              <a:t>算法，导致训练结果过拟合</a:t>
            </a:r>
          </a:p>
        </p:txBody>
      </p:sp>
    </p:spTree>
    <p:extLst>
      <p:ext uri="{BB962C8B-B14F-4D97-AF65-F5344CB8AC3E}">
        <p14:creationId xmlns:p14="http://schemas.microsoft.com/office/powerpoint/2010/main" val="231915413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561195" y="2234077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项目成果展示</a:t>
            </a:r>
          </a:p>
        </p:txBody>
      </p:sp>
      <p:sp>
        <p:nvSpPr>
          <p:cNvPr id="11" name="矩形 10"/>
          <p:cNvSpPr/>
          <p:nvPr/>
        </p:nvSpPr>
        <p:spPr>
          <a:xfrm>
            <a:off x="4561195" y="2811156"/>
            <a:ext cx="30877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RESEARCH RESULTS AND ITS APPLICATION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666702" y="3133961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745207" y="1055305"/>
            <a:ext cx="3159760" cy="2723931"/>
          </a:xfrm>
          <a:prstGeom prst="triangle">
            <a:avLst/>
          </a:prstGeom>
          <a:blipFill>
            <a:blip r:embed="rId3"/>
            <a:stretch>
              <a:fillRect r="-3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1019527" y="1407182"/>
            <a:ext cx="2611120" cy="225096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504688" y="2124499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5482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08669" y="1048325"/>
            <a:ext cx="2730559" cy="27305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847385" y="198697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项目总结</a:t>
            </a:r>
          </a:p>
        </p:txBody>
      </p:sp>
      <p:sp>
        <p:nvSpPr>
          <p:cNvPr id="11" name="矩形 10"/>
          <p:cNvSpPr/>
          <p:nvPr/>
        </p:nvSpPr>
        <p:spPr>
          <a:xfrm>
            <a:off x="4847385" y="2564054"/>
            <a:ext cx="18453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THE PROJECT SUMMARY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952892" y="2886859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75546" y="1215202"/>
            <a:ext cx="2396804" cy="23968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632651" y="1690329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6955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585951" y="620253"/>
            <a:ext cx="16996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PROJECT SUMMARY</a:t>
            </a:r>
          </a:p>
        </p:txBody>
      </p:sp>
      <p:sp>
        <p:nvSpPr>
          <p:cNvPr id="39" name="矩形 38"/>
          <p:cNvSpPr/>
          <p:nvPr/>
        </p:nvSpPr>
        <p:spPr>
          <a:xfrm>
            <a:off x="585951" y="2509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第四部分：项目总结</a:t>
            </a:r>
          </a:p>
        </p:txBody>
      </p:sp>
      <p:sp>
        <p:nvSpPr>
          <p:cNvPr id="2" name="椭圆 1"/>
          <p:cNvSpPr/>
          <p:nvPr/>
        </p:nvSpPr>
        <p:spPr>
          <a:xfrm>
            <a:off x="2581836" y="1603936"/>
            <a:ext cx="2151529" cy="2151529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370295" y="1603935"/>
            <a:ext cx="2151529" cy="215152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321087" y="1624210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收获到了</a:t>
            </a: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3079341" y="2024320"/>
            <a:ext cx="1156517" cy="1335015"/>
            <a:chOff x="1047" y="930"/>
            <a:chExt cx="933" cy="1077"/>
          </a:xfrm>
          <a:solidFill>
            <a:schemeClr val="bg1"/>
          </a:solidFill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1388" y="1817"/>
              <a:ext cx="252" cy="55"/>
            </a:xfrm>
            <a:custGeom>
              <a:avLst/>
              <a:gdLst>
                <a:gd name="T0" fmla="*/ 95 w 106"/>
                <a:gd name="T1" fmla="*/ 0 h 23"/>
                <a:gd name="T2" fmla="*/ 12 w 106"/>
                <a:gd name="T3" fmla="*/ 0 h 23"/>
                <a:gd name="T4" fmla="*/ 0 w 106"/>
                <a:gd name="T5" fmla="*/ 11 h 23"/>
                <a:gd name="T6" fmla="*/ 12 w 106"/>
                <a:gd name="T7" fmla="*/ 23 h 23"/>
                <a:gd name="T8" fmla="*/ 95 w 106"/>
                <a:gd name="T9" fmla="*/ 23 h 23"/>
                <a:gd name="T10" fmla="*/ 106 w 106"/>
                <a:gd name="T11" fmla="*/ 11 h 23"/>
                <a:gd name="T12" fmla="*/ 95 w 10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3">
                  <a:moveTo>
                    <a:pt x="9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1" y="23"/>
                    <a:pt x="106" y="18"/>
                    <a:pt x="106" y="11"/>
                  </a:cubicBezTo>
                  <a:cubicBezTo>
                    <a:pt x="106" y="5"/>
                    <a:pt x="101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1402" y="1898"/>
              <a:ext cx="224" cy="109"/>
            </a:xfrm>
            <a:custGeom>
              <a:avLst/>
              <a:gdLst>
                <a:gd name="T0" fmla="*/ 26 w 94"/>
                <a:gd name="T1" fmla="*/ 27 h 46"/>
                <a:gd name="T2" fmla="*/ 47 w 94"/>
                <a:gd name="T3" fmla="*/ 46 h 46"/>
                <a:gd name="T4" fmla="*/ 69 w 94"/>
                <a:gd name="T5" fmla="*/ 27 h 46"/>
                <a:gd name="T6" fmla="*/ 94 w 94"/>
                <a:gd name="T7" fmla="*/ 0 h 46"/>
                <a:gd name="T8" fmla="*/ 0 w 94"/>
                <a:gd name="T9" fmla="*/ 0 h 46"/>
                <a:gd name="T10" fmla="*/ 26 w 94"/>
                <a:gd name="T1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46">
                  <a:moveTo>
                    <a:pt x="26" y="27"/>
                  </a:moveTo>
                  <a:cubicBezTo>
                    <a:pt x="27" y="38"/>
                    <a:pt x="36" y="46"/>
                    <a:pt x="47" y="46"/>
                  </a:cubicBezTo>
                  <a:cubicBezTo>
                    <a:pt x="58" y="46"/>
                    <a:pt x="67" y="38"/>
                    <a:pt x="69" y="27"/>
                  </a:cubicBezTo>
                  <a:cubicBezTo>
                    <a:pt x="83" y="27"/>
                    <a:pt x="94" y="15"/>
                    <a:pt x="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12" y="27"/>
                    <a:pt x="2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478" y="930"/>
              <a:ext cx="74" cy="159"/>
            </a:xfrm>
            <a:custGeom>
              <a:avLst/>
              <a:gdLst>
                <a:gd name="T0" fmla="*/ 15 w 31"/>
                <a:gd name="T1" fmla="*/ 67 h 67"/>
                <a:gd name="T2" fmla="*/ 31 w 31"/>
                <a:gd name="T3" fmla="*/ 51 h 67"/>
                <a:gd name="T4" fmla="*/ 31 w 31"/>
                <a:gd name="T5" fmla="*/ 15 h 67"/>
                <a:gd name="T6" fmla="*/ 15 w 31"/>
                <a:gd name="T7" fmla="*/ 0 h 67"/>
                <a:gd name="T8" fmla="*/ 0 w 31"/>
                <a:gd name="T9" fmla="*/ 15 h 67"/>
                <a:gd name="T10" fmla="*/ 0 w 31"/>
                <a:gd name="T11" fmla="*/ 51 h 67"/>
                <a:gd name="T12" fmla="*/ 15 w 31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7">
                  <a:moveTo>
                    <a:pt x="15" y="67"/>
                  </a:moveTo>
                  <a:cubicBezTo>
                    <a:pt x="24" y="67"/>
                    <a:pt x="31" y="60"/>
                    <a:pt x="31" y="5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0"/>
                    <a:pt x="7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1209" y="1009"/>
              <a:ext cx="136" cy="149"/>
            </a:xfrm>
            <a:custGeom>
              <a:avLst/>
              <a:gdLst>
                <a:gd name="T0" fmla="*/ 27 w 57"/>
                <a:gd name="T1" fmla="*/ 56 h 63"/>
                <a:gd name="T2" fmla="*/ 39 w 57"/>
                <a:gd name="T3" fmla="*/ 63 h 63"/>
                <a:gd name="T4" fmla="*/ 48 w 57"/>
                <a:gd name="T5" fmla="*/ 60 h 63"/>
                <a:gd name="T6" fmla="*/ 52 w 57"/>
                <a:gd name="T7" fmla="*/ 38 h 63"/>
                <a:gd name="T8" fmla="*/ 30 w 57"/>
                <a:gd name="T9" fmla="*/ 9 h 63"/>
                <a:gd name="T10" fmla="*/ 9 w 57"/>
                <a:gd name="T11" fmla="*/ 5 h 63"/>
                <a:gd name="T12" fmla="*/ 5 w 57"/>
                <a:gd name="T13" fmla="*/ 27 h 63"/>
                <a:gd name="T14" fmla="*/ 27 w 57"/>
                <a:gd name="T15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3">
                  <a:moveTo>
                    <a:pt x="27" y="56"/>
                  </a:moveTo>
                  <a:cubicBezTo>
                    <a:pt x="30" y="60"/>
                    <a:pt x="34" y="63"/>
                    <a:pt x="39" y="63"/>
                  </a:cubicBezTo>
                  <a:cubicBezTo>
                    <a:pt x="42" y="63"/>
                    <a:pt x="45" y="62"/>
                    <a:pt x="48" y="60"/>
                  </a:cubicBezTo>
                  <a:cubicBezTo>
                    <a:pt x="55" y="55"/>
                    <a:pt x="57" y="45"/>
                    <a:pt x="52" y="3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5" y="2"/>
                    <a:pt x="16" y="0"/>
                    <a:pt x="9" y="5"/>
                  </a:cubicBezTo>
                  <a:cubicBezTo>
                    <a:pt x="2" y="10"/>
                    <a:pt x="0" y="20"/>
                    <a:pt x="5" y="27"/>
                  </a:cubicBezTo>
                  <a:lnTo>
                    <a:pt x="2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047" y="1232"/>
              <a:ext cx="164" cy="107"/>
            </a:xfrm>
            <a:custGeom>
              <a:avLst/>
              <a:gdLst>
                <a:gd name="T0" fmla="*/ 57 w 69"/>
                <a:gd name="T1" fmla="*/ 14 h 45"/>
                <a:gd name="T2" fmla="*/ 23 w 69"/>
                <a:gd name="T3" fmla="*/ 3 h 45"/>
                <a:gd name="T4" fmla="*/ 3 w 69"/>
                <a:gd name="T5" fmla="*/ 13 h 45"/>
                <a:gd name="T6" fmla="*/ 13 w 69"/>
                <a:gd name="T7" fmla="*/ 33 h 45"/>
                <a:gd name="T8" fmla="*/ 47 w 69"/>
                <a:gd name="T9" fmla="*/ 44 h 45"/>
                <a:gd name="T10" fmla="*/ 52 w 69"/>
                <a:gd name="T11" fmla="*/ 45 h 45"/>
                <a:gd name="T12" fmla="*/ 67 w 69"/>
                <a:gd name="T13" fmla="*/ 34 h 45"/>
                <a:gd name="T14" fmla="*/ 57 w 69"/>
                <a:gd name="T15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5">
                  <a:moveTo>
                    <a:pt x="57" y="14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14" y="0"/>
                    <a:pt x="6" y="5"/>
                    <a:pt x="3" y="13"/>
                  </a:cubicBezTo>
                  <a:cubicBezTo>
                    <a:pt x="0" y="21"/>
                    <a:pt x="5" y="30"/>
                    <a:pt x="13" y="3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0" y="45"/>
                    <a:pt x="52" y="45"/>
                  </a:cubicBezTo>
                  <a:cubicBezTo>
                    <a:pt x="59" y="45"/>
                    <a:pt x="65" y="40"/>
                    <a:pt x="67" y="34"/>
                  </a:cubicBezTo>
                  <a:cubicBezTo>
                    <a:pt x="69" y="26"/>
                    <a:pt x="65" y="17"/>
                    <a:pt x="5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816" y="1482"/>
              <a:ext cx="164" cy="104"/>
            </a:xfrm>
            <a:custGeom>
              <a:avLst/>
              <a:gdLst>
                <a:gd name="T0" fmla="*/ 57 w 69"/>
                <a:gd name="T1" fmla="*/ 14 h 44"/>
                <a:gd name="T2" fmla="*/ 22 w 69"/>
                <a:gd name="T3" fmla="*/ 3 h 44"/>
                <a:gd name="T4" fmla="*/ 3 w 69"/>
                <a:gd name="T5" fmla="*/ 13 h 44"/>
                <a:gd name="T6" fmla="*/ 13 w 69"/>
                <a:gd name="T7" fmla="*/ 33 h 44"/>
                <a:gd name="T8" fmla="*/ 47 w 69"/>
                <a:gd name="T9" fmla="*/ 44 h 44"/>
                <a:gd name="T10" fmla="*/ 52 w 69"/>
                <a:gd name="T11" fmla="*/ 44 h 44"/>
                <a:gd name="T12" fmla="*/ 67 w 69"/>
                <a:gd name="T13" fmla="*/ 34 h 44"/>
                <a:gd name="T14" fmla="*/ 57 w 69"/>
                <a:gd name="T15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4">
                  <a:moveTo>
                    <a:pt x="57" y="14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14" y="0"/>
                    <a:pt x="5" y="5"/>
                    <a:pt x="3" y="13"/>
                  </a:cubicBezTo>
                  <a:cubicBezTo>
                    <a:pt x="0" y="21"/>
                    <a:pt x="5" y="30"/>
                    <a:pt x="13" y="3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0" y="44"/>
                    <a:pt x="52" y="44"/>
                  </a:cubicBezTo>
                  <a:cubicBezTo>
                    <a:pt x="58" y="44"/>
                    <a:pt x="64" y="40"/>
                    <a:pt x="67" y="34"/>
                  </a:cubicBezTo>
                  <a:cubicBezTo>
                    <a:pt x="69" y="26"/>
                    <a:pt x="65" y="17"/>
                    <a:pt x="5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1047" y="1482"/>
              <a:ext cx="164" cy="104"/>
            </a:xfrm>
            <a:custGeom>
              <a:avLst/>
              <a:gdLst>
                <a:gd name="T0" fmla="*/ 47 w 69"/>
                <a:gd name="T1" fmla="*/ 3 h 44"/>
                <a:gd name="T2" fmla="*/ 13 w 69"/>
                <a:gd name="T3" fmla="*/ 14 h 44"/>
                <a:gd name="T4" fmla="*/ 3 w 69"/>
                <a:gd name="T5" fmla="*/ 34 h 44"/>
                <a:gd name="T6" fmla="*/ 18 w 69"/>
                <a:gd name="T7" fmla="*/ 44 h 44"/>
                <a:gd name="T8" fmla="*/ 22 w 69"/>
                <a:gd name="T9" fmla="*/ 44 h 44"/>
                <a:gd name="T10" fmla="*/ 57 w 69"/>
                <a:gd name="T11" fmla="*/ 33 h 44"/>
                <a:gd name="T12" fmla="*/ 67 w 69"/>
                <a:gd name="T13" fmla="*/ 13 h 44"/>
                <a:gd name="T14" fmla="*/ 47 w 69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4">
                  <a:moveTo>
                    <a:pt x="47" y="3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5" y="17"/>
                    <a:pt x="0" y="26"/>
                    <a:pt x="3" y="34"/>
                  </a:cubicBezTo>
                  <a:cubicBezTo>
                    <a:pt x="5" y="40"/>
                    <a:pt x="11" y="44"/>
                    <a:pt x="18" y="44"/>
                  </a:cubicBezTo>
                  <a:cubicBezTo>
                    <a:pt x="19" y="44"/>
                    <a:pt x="21" y="44"/>
                    <a:pt x="22" y="4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5" y="30"/>
                    <a:pt x="69" y="21"/>
                    <a:pt x="67" y="13"/>
                  </a:cubicBezTo>
                  <a:cubicBezTo>
                    <a:pt x="64" y="5"/>
                    <a:pt x="55" y="0"/>
                    <a:pt x="4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12"/>
            <p:cNvSpPr>
              <a:spLocks/>
            </p:cNvSpPr>
            <p:nvPr/>
          </p:nvSpPr>
          <p:spPr bwMode="auto">
            <a:xfrm>
              <a:off x="1816" y="1232"/>
              <a:ext cx="164" cy="107"/>
            </a:xfrm>
            <a:custGeom>
              <a:avLst/>
              <a:gdLst>
                <a:gd name="T0" fmla="*/ 18 w 69"/>
                <a:gd name="T1" fmla="*/ 45 h 45"/>
                <a:gd name="T2" fmla="*/ 22 w 69"/>
                <a:gd name="T3" fmla="*/ 44 h 45"/>
                <a:gd name="T4" fmla="*/ 57 w 69"/>
                <a:gd name="T5" fmla="*/ 33 h 45"/>
                <a:gd name="T6" fmla="*/ 67 w 69"/>
                <a:gd name="T7" fmla="*/ 13 h 45"/>
                <a:gd name="T8" fmla="*/ 47 w 69"/>
                <a:gd name="T9" fmla="*/ 3 h 45"/>
                <a:gd name="T10" fmla="*/ 13 w 69"/>
                <a:gd name="T11" fmla="*/ 14 h 45"/>
                <a:gd name="T12" fmla="*/ 3 w 69"/>
                <a:gd name="T13" fmla="*/ 34 h 45"/>
                <a:gd name="T14" fmla="*/ 18 w 6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5">
                  <a:moveTo>
                    <a:pt x="18" y="45"/>
                  </a:moveTo>
                  <a:cubicBezTo>
                    <a:pt x="19" y="45"/>
                    <a:pt x="21" y="44"/>
                    <a:pt x="22" y="4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5" y="30"/>
                    <a:pt x="69" y="21"/>
                    <a:pt x="67" y="13"/>
                  </a:cubicBezTo>
                  <a:cubicBezTo>
                    <a:pt x="64" y="5"/>
                    <a:pt x="55" y="0"/>
                    <a:pt x="47" y="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5" y="17"/>
                    <a:pt x="0" y="26"/>
                    <a:pt x="3" y="34"/>
                  </a:cubicBezTo>
                  <a:cubicBezTo>
                    <a:pt x="5" y="40"/>
                    <a:pt x="11" y="45"/>
                    <a:pt x="1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1685" y="1009"/>
              <a:ext cx="133" cy="149"/>
            </a:xfrm>
            <a:custGeom>
              <a:avLst/>
              <a:gdLst>
                <a:gd name="T0" fmla="*/ 26 w 56"/>
                <a:gd name="T1" fmla="*/ 9 h 63"/>
                <a:gd name="T2" fmla="*/ 5 w 56"/>
                <a:gd name="T3" fmla="*/ 38 h 63"/>
                <a:gd name="T4" fmla="*/ 8 w 56"/>
                <a:gd name="T5" fmla="*/ 60 h 63"/>
                <a:gd name="T6" fmla="*/ 17 w 56"/>
                <a:gd name="T7" fmla="*/ 63 h 63"/>
                <a:gd name="T8" fmla="*/ 30 w 56"/>
                <a:gd name="T9" fmla="*/ 56 h 63"/>
                <a:gd name="T10" fmla="*/ 51 w 56"/>
                <a:gd name="T11" fmla="*/ 27 h 63"/>
                <a:gd name="T12" fmla="*/ 48 w 56"/>
                <a:gd name="T13" fmla="*/ 5 h 63"/>
                <a:gd name="T14" fmla="*/ 26 w 56"/>
                <a:gd name="T1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63">
                  <a:moveTo>
                    <a:pt x="26" y="9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0" y="45"/>
                    <a:pt x="1" y="55"/>
                    <a:pt x="8" y="60"/>
                  </a:cubicBezTo>
                  <a:cubicBezTo>
                    <a:pt x="11" y="62"/>
                    <a:pt x="14" y="63"/>
                    <a:pt x="17" y="63"/>
                  </a:cubicBezTo>
                  <a:cubicBezTo>
                    <a:pt x="22" y="63"/>
                    <a:pt x="27" y="60"/>
                    <a:pt x="30" y="56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6" y="20"/>
                    <a:pt x="55" y="10"/>
                    <a:pt x="48" y="5"/>
                  </a:cubicBezTo>
                  <a:cubicBezTo>
                    <a:pt x="41" y="0"/>
                    <a:pt x="31" y="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1247" y="1146"/>
              <a:ext cx="533" cy="647"/>
            </a:xfrm>
            <a:custGeom>
              <a:avLst/>
              <a:gdLst>
                <a:gd name="T0" fmla="*/ 112 w 224"/>
                <a:gd name="T1" fmla="*/ 0 h 272"/>
                <a:gd name="T2" fmla="*/ 0 w 224"/>
                <a:gd name="T3" fmla="*/ 112 h 272"/>
                <a:gd name="T4" fmla="*/ 24 w 224"/>
                <a:gd name="T5" fmla="*/ 182 h 272"/>
                <a:gd name="T6" fmla="*/ 61 w 224"/>
                <a:gd name="T7" fmla="*/ 235 h 272"/>
                <a:gd name="T8" fmla="*/ 61 w 224"/>
                <a:gd name="T9" fmla="*/ 272 h 272"/>
                <a:gd name="T10" fmla="*/ 163 w 224"/>
                <a:gd name="T11" fmla="*/ 272 h 272"/>
                <a:gd name="T12" fmla="*/ 163 w 224"/>
                <a:gd name="T13" fmla="*/ 236 h 272"/>
                <a:gd name="T14" fmla="*/ 200 w 224"/>
                <a:gd name="T15" fmla="*/ 182 h 272"/>
                <a:gd name="T16" fmla="*/ 224 w 224"/>
                <a:gd name="T17" fmla="*/ 112 h 272"/>
                <a:gd name="T18" fmla="*/ 112 w 224"/>
                <a:gd name="T19" fmla="*/ 0 h 272"/>
                <a:gd name="T20" fmla="*/ 93 w 224"/>
                <a:gd name="T21" fmla="*/ 51 h 272"/>
                <a:gd name="T22" fmla="*/ 51 w 224"/>
                <a:gd name="T23" fmla="*/ 92 h 272"/>
                <a:gd name="T24" fmla="*/ 45 w 224"/>
                <a:gd name="T25" fmla="*/ 99 h 272"/>
                <a:gd name="T26" fmla="*/ 39 w 224"/>
                <a:gd name="T27" fmla="*/ 92 h 272"/>
                <a:gd name="T28" fmla="*/ 93 w 224"/>
                <a:gd name="T29" fmla="*/ 38 h 272"/>
                <a:gd name="T30" fmla="*/ 99 w 224"/>
                <a:gd name="T31" fmla="*/ 45 h 272"/>
                <a:gd name="T32" fmla="*/ 93 w 224"/>
                <a:gd name="T33" fmla="*/ 5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272">
                  <a:moveTo>
                    <a:pt x="112" y="0"/>
                  </a:moveTo>
                  <a:cubicBezTo>
                    <a:pt x="50" y="0"/>
                    <a:pt x="0" y="51"/>
                    <a:pt x="0" y="112"/>
                  </a:cubicBezTo>
                  <a:cubicBezTo>
                    <a:pt x="0" y="139"/>
                    <a:pt x="9" y="162"/>
                    <a:pt x="24" y="182"/>
                  </a:cubicBezTo>
                  <a:cubicBezTo>
                    <a:pt x="37" y="198"/>
                    <a:pt x="50" y="216"/>
                    <a:pt x="61" y="235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163" y="272"/>
                    <a:pt x="163" y="272"/>
                    <a:pt x="163" y="272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74" y="218"/>
                    <a:pt x="188" y="197"/>
                    <a:pt x="200" y="182"/>
                  </a:cubicBezTo>
                  <a:cubicBezTo>
                    <a:pt x="215" y="163"/>
                    <a:pt x="224" y="139"/>
                    <a:pt x="224" y="112"/>
                  </a:cubicBezTo>
                  <a:cubicBezTo>
                    <a:pt x="224" y="51"/>
                    <a:pt x="174" y="0"/>
                    <a:pt x="112" y="0"/>
                  </a:cubicBezTo>
                  <a:close/>
                  <a:moveTo>
                    <a:pt x="93" y="51"/>
                  </a:moveTo>
                  <a:cubicBezTo>
                    <a:pt x="70" y="51"/>
                    <a:pt x="51" y="70"/>
                    <a:pt x="51" y="92"/>
                  </a:cubicBezTo>
                  <a:cubicBezTo>
                    <a:pt x="51" y="96"/>
                    <a:pt x="49" y="99"/>
                    <a:pt x="45" y="99"/>
                  </a:cubicBezTo>
                  <a:cubicBezTo>
                    <a:pt x="41" y="99"/>
                    <a:pt x="39" y="96"/>
                    <a:pt x="39" y="92"/>
                  </a:cubicBezTo>
                  <a:cubicBezTo>
                    <a:pt x="39" y="63"/>
                    <a:pt x="63" y="38"/>
                    <a:pt x="93" y="38"/>
                  </a:cubicBezTo>
                  <a:cubicBezTo>
                    <a:pt x="96" y="38"/>
                    <a:pt x="99" y="41"/>
                    <a:pt x="99" y="45"/>
                  </a:cubicBezTo>
                  <a:cubicBezTo>
                    <a:pt x="99" y="48"/>
                    <a:pt x="96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Group 17"/>
          <p:cNvGrpSpPr>
            <a:grpSpLocks noChangeAspect="1"/>
          </p:cNvGrpSpPr>
          <p:nvPr/>
        </p:nvGrpSpPr>
        <p:grpSpPr bwMode="auto">
          <a:xfrm>
            <a:off x="5067949" y="2028930"/>
            <a:ext cx="1035122" cy="1262848"/>
            <a:chOff x="2295" y="1070"/>
            <a:chExt cx="550" cy="671"/>
          </a:xfrm>
          <a:solidFill>
            <a:schemeClr val="bg1"/>
          </a:solidFill>
        </p:grpSpPr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2304" y="1464"/>
              <a:ext cx="280" cy="242"/>
            </a:xfrm>
            <a:custGeom>
              <a:avLst/>
              <a:gdLst>
                <a:gd name="T0" fmla="*/ 58 w 280"/>
                <a:gd name="T1" fmla="*/ 238 h 242"/>
                <a:gd name="T2" fmla="*/ 148 w 280"/>
                <a:gd name="T3" fmla="*/ 242 h 242"/>
                <a:gd name="T4" fmla="*/ 280 w 280"/>
                <a:gd name="T5" fmla="*/ 177 h 242"/>
                <a:gd name="T6" fmla="*/ 35 w 280"/>
                <a:gd name="T7" fmla="*/ 0 h 242"/>
                <a:gd name="T8" fmla="*/ 0 w 280"/>
                <a:gd name="T9" fmla="*/ 126 h 242"/>
                <a:gd name="T10" fmla="*/ 58 w 280"/>
                <a:gd name="T11" fmla="*/ 2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242">
                  <a:moveTo>
                    <a:pt x="58" y="238"/>
                  </a:moveTo>
                  <a:lnTo>
                    <a:pt x="148" y="242"/>
                  </a:lnTo>
                  <a:lnTo>
                    <a:pt x="280" y="177"/>
                  </a:lnTo>
                  <a:lnTo>
                    <a:pt x="35" y="0"/>
                  </a:lnTo>
                  <a:lnTo>
                    <a:pt x="0" y="126"/>
                  </a:lnTo>
                  <a:lnTo>
                    <a:pt x="58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"/>
            <p:cNvSpPr>
              <a:spLocks noEditPoints="1"/>
            </p:cNvSpPr>
            <p:nvPr/>
          </p:nvSpPr>
          <p:spPr bwMode="auto">
            <a:xfrm>
              <a:off x="2295" y="1070"/>
              <a:ext cx="550" cy="654"/>
            </a:xfrm>
            <a:custGeom>
              <a:avLst/>
              <a:gdLst>
                <a:gd name="T0" fmla="*/ 128 w 574"/>
                <a:gd name="T1" fmla="*/ 683 h 683"/>
                <a:gd name="T2" fmla="*/ 77 w 574"/>
                <a:gd name="T3" fmla="*/ 669 h 683"/>
                <a:gd name="T4" fmla="*/ 50 w 574"/>
                <a:gd name="T5" fmla="*/ 652 h 683"/>
                <a:gd name="T6" fmla="*/ 2 w 574"/>
                <a:gd name="T7" fmla="*/ 537 h 683"/>
                <a:gd name="T8" fmla="*/ 33 w 574"/>
                <a:gd name="T9" fmla="*/ 404 h 683"/>
                <a:gd name="T10" fmla="*/ 251 w 574"/>
                <a:gd name="T11" fmla="*/ 72 h 683"/>
                <a:gd name="T12" fmla="*/ 376 w 574"/>
                <a:gd name="T13" fmla="*/ 0 h 683"/>
                <a:gd name="T14" fmla="*/ 439 w 574"/>
                <a:gd name="T15" fmla="*/ 19 h 683"/>
                <a:gd name="T16" fmla="*/ 503 w 574"/>
                <a:gd name="T17" fmla="*/ 61 h 683"/>
                <a:gd name="T18" fmla="*/ 529 w 574"/>
                <a:gd name="T19" fmla="*/ 255 h 683"/>
                <a:gd name="T20" fmla="*/ 311 w 574"/>
                <a:gd name="T21" fmla="*/ 587 h 683"/>
                <a:gd name="T22" fmla="*/ 128 w 574"/>
                <a:gd name="T23" fmla="*/ 683 h 683"/>
                <a:gd name="T24" fmla="*/ 376 w 574"/>
                <a:gd name="T25" fmla="*/ 23 h 683"/>
                <a:gd name="T26" fmla="*/ 270 w 574"/>
                <a:gd name="T27" fmla="*/ 85 h 683"/>
                <a:gd name="T28" fmla="*/ 52 w 574"/>
                <a:gd name="T29" fmla="*/ 417 h 683"/>
                <a:gd name="T30" fmla="*/ 25 w 574"/>
                <a:gd name="T31" fmla="*/ 536 h 683"/>
                <a:gd name="T32" fmla="*/ 63 w 574"/>
                <a:gd name="T33" fmla="*/ 633 h 683"/>
                <a:gd name="T34" fmla="*/ 89 w 574"/>
                <a:gd name="T35" fmla="*/ 650 h 683"/>
                <a:gd name="T36" fmla="*/ 128 w 574"/>
                <a:gd name="T37" fmla="*/ 660 h 683"/>
                <a:gd name="T38" fmla="*/ 292 w 574"/>
                <a:gd name="T39" fmla="*/ 574 h 683"/>
                <a:gd name="T40" fmla="*/ 510 w 574"/>
                <a:gd name="T41" fmla="*/ 242 h 683"/>
                <a:gd name="T42" fmla="*/ 491 w 574"/>
                <a:gd name="T43" fmla="*/ 81 h 683"/>
                <a:gd name="T44" fmla="*/ 426 w 574"/>
                <a:gd name="T45" fmla="*/ 38 h 683"/>
                <a:gd name="T46" fmla="*/ 376 w 574"/>
                <a:gd name="T47" fmla="*/ 2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4" h="683">
                  <a:moveTo>
                    <a:pt x="128" y="683"/>
                  </a:moveTo>
                  <a:cubicBezTo>
                    <a:pt x="107" y="683"/>
                    <a:pt x="90" y="678"/>
                    <a:pt x="77" y="669"/>
                  </a:cubicBezTo>
                  <a:cubicBezTo>
                    <a:pt x="50" y="652"/>
                    <a:pt x="50" y="652"/>
                    <a:pt x="50" y="652"/>
                  </a:cubicBezTo>
                  <a:cubicBezTo>
                    <a:pt x="22" y="634"/>
                    <a:pt x="5" y="592"/>
                    <a:pt x="2" y="537"/>
                  </a:cubicBezTo>
                  <a:cubicBezTo>
                    <a:pt x="0" y="487"/>
                    <a:pt x="12" y="436"/>
                    <a:pt x="33" y="404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80" y="28"/>
                    <a:pt x="328" y="0"/>
                    <a:pt x="376" y="0"/>
                  </a:cubicBezTo>
                  <a:cubicBezTo>
                    <a:pt x="398" y="0"/>
                    <a:pt x="420" y="7"/>
                    <a:pt x="439" y="19"/>
                  </a:cubicBezTo>
                  <a:cubicBezTo>
                    <a:pt x="503" y="61"/>
                    <a:pt x="503" y="61"/>
                    <a:pt x="503" y="61"/>
                  </a:cubicBezTo>
                  <a:cubicBezTo>
                    <a:pt x="562" y="100"/>
                    <a:pt x="574" y="187"/>
                    <a:pt x="529" y="255"/>
                  </a:cubicBezTo>
                  <a:cubicBezTo>
                    <a:pt x="311" y="587"/>
                    <a:pt x="311" y="587"/>
                    <a:pt x="311" y="587"/>
                  </a:cubicBezTo>
                  <a:cubicBezTo>
                    <a:pt x="277" y="639"/>
                    <a:pt x="193" y="683"/>
                    <a:pt x="128" y="683"/>
                  </a:cubicBezTo>
                  <a:close/>
                  <a:moveTo>
                    <a:pt x="376" y="23"/>
                  </a:moveTo>
                  <a:cubicBezTo>
                    <a:pt x="335" y="23"/>
                    <a:pt x="295" y="47"/>
                    <a:pt x="270" y="85"/>
                  </a:cubicBezTo>
                  <a:cubicBezTo>
                    <a:pt x="52" y="417"/>
                    <a:pt x="52" y="417"/>
                    <a:pt x="52" y="417"/>
                  </a:cubicBezTo>
                  <a:cubicBezTo>
                    <a:pt x="34" y="445"/>
                    <a:pt x="23" y="491"/>
                    <a:pt x="25" y="536"/>
                  </a:cubicBezTo>
                  <a:cubicBezTo>
                    <a:pt x="27" y="583"/>
                    <a:pt x="41" y="619"/>
                    <a:pt x="63" y="633"/>
                  </a:cubicBezTo>
                  <a:cubicBezTo>
                    <a:pt x="89" y="650"/>
                    <a:pt x="89" y="650"/>
                    <a:pt x="89" y="650"/>
                  </a:cubicBezTo>
                  <a:cubicBezTo>
                    <a:pt x="99" y="656"/>
                    <a:pt x="112" y="660"/>
                    <a:pt x="128" y="660"/>
                  </a:cubicBezTo>
                  <a:cubicBezTo>
                    <a:pt x="184" y="660"/>
                    <a:pt x="262" y="619"/>
                    <a:pt x="292" y="574"/>
                  </a:cubicBezTo>
                  <a:cubicBezTo>
                    <a:pt x="510" y="242"/>
                    <a:pt x="510" y="242"/>
                    <a:pt x="510" y="242"/>
                  </a:cubicBezTo>
                  <a:cubicBezTo>
                    <a:pt x="548" y="185"/>
                    <a:pt x="539" y="112"/>
                    <a:pt x="491" y="81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11" y="28"/>
                    <a:pt x="394" y="23"/>
                    <a:pt x="37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2496" y="1159"/>
              <a:ext cx="286" cy="219"/>
            </a:xfrm>
            <a:custGeom>
              <a:avLst/>
              <a:gdLst>
                <a:gd name="T0" fmla="*/ 288 w 298"/>
                <a:gd name="T1" fmla="*/ 206 h 229"/>
                <a:gd name="T2" fmla="*/ 246 w 298"/>
                <a:gd name="T3" fmla="*/ 221 h 229"/>
                <a:gd name="T4" fmla="*/ 13 w 298"/>
                <a:gd name="T5" fmla="*/ 67 h 229"/>
                <a:gd name="T6" fmla="*/ 10 w 298"/>
                <a:gd name="T7" fmla="*/ 23 h 229"/>
                <a:gd name="T8" fmla="*/ 52 w 298"/>
                <a:gd name="T9" fmla="*/ 8 h 229"/>
                <a:gd name="T10" fmla="*/ 285 w 298"/>
                <a:gd name="T11" fmla="*/ 161 h 229"/>
                <a:gd name="T12" fmla="*/ 288 w 298"/>
                <a:gd name="T13" fmla="*/ 20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229">
                  <a:moveTo>
                    <a:pt x="288" y="206"/>
                  </a:moveTo>
                  <a:cubicBezTo>
                    <a:pt x="277" y="222"/>
                    <a:pt x="258" y="229"/>
                    <a:pt x="246" y="22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" y="59"/>
                    <a:pt x="0" y="40"/>
                    <a:pt x="10" y="23"/>
                  </a:cubicBezTo>
                  <a:cubicBezTo>
                    <a:pt x="21" y="7"/>
                    <a:pt x="40" y="0"/>
                    <a:pt x="52" y="8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97" y="169"/>
                    <a:pt x="298" y="189"/>
                    <a:pt x="288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1"/>
            <p:cNvSpPr>
              <a:spLocks noEditPoints="1"/>
            </p:cNvSpPr>
            <p:nvPr/>
          </p:nvSpPr>
          <p:spPr bwMode="auto">
            <a:xfrm>
              <a:off x="2483" y="1152"/>
              <a:ext cx="312" cy="233"/>
            </a:xfrm>
            <a:custGeom>
              <a:avLst/>
              <a:gdLst>
                <a:gd name="T0" fmla="*/ 272 w 326"/>
                <a:gd name="T1" fmla="*/ 243 h 243"/>
                <a:gd name="T2" fmla="*/ 254 w 326"/>
                <a:gd name="T3" fmla="*/ 237 h 243"/>
                <a:gd name="T4" fmla="*/ 21 w 326"/>
                <a:gd name="T5" fmla="*/ 84 h 243"/>
                <a:gd name="T6" fmla="*/ 15 w 326"/>
                <a:gd name="T7" fmla="*/ 24 h 243"/>
                <a:gd name="T8" fmla="*/ 54 w 326"/>
                <a:gd name="T9" fmla="*/ 0 h 243"/>
                <a:gd name="T10" fmla="*/ 72 w 326"/>
                <a:gd name="T11" fmla="*/ 6 h 243"/>
                <a:gd name="T12" fmla="*/ 305 w 326"/>
                <a:gd name="T13" fmla="*/ 159 h 243"/>
                <a:gd name="T14" fmla="*/ 311 w 326"/>
                <a:gd name="T15" fmla="*/ 219 h 243"/>
                <a:gd name="T16" fmla="*/ 272 w 326"/>
                <a:gd name="T17" fmla="*/ 243 h 243"/>
                <a:gd name="T18" fmla="*/ 54 w 326"/>
                <a:gd name="T19" fmla="*/ 23 h 243"/>
                <a:gd name="T20" fmla="*/ 34 w 326"/>
                <a:gd name="T21" fmla="*/ 37 h 243"/>
                <a:gd name="T22" fmla="*/ 33 w 326"/>
                <a:gd name="T23" fmla="*/ 65 h 243"/>
                <a:gd name="T24" fmla="*/ 267 w 326"/>
                <a:gd name="T25" fmla="*/ 218 h 243"/>
                <a:gd name="T26" fmla="*/ 292 w 326"/>
                <a:gd name="T27" fmla="*/ 206 h 243"/>
                <a:gd name="T28" fmla="*/ 293 w 326"/>
                <a:gd name="T29" fmla="*/ 178 h 243"/>
                <a:gd name="T30" fmla="*/ 59 w 326"/>
                <a:gd name="T31" fmla="*/ 25 h 243"/>
                <a:gd name="T32" fmla="*/ 54 w 326"/>
                <a:gd name="T33" fmla="*/ 2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243">
                  <a:moveTo>
                    <a:pt x="272" y="243"/>
                  </a:moveTo>
                  <a:cubicBezTo>
                    <a:pt x="265" y="243"/>
                    <a:pt x="259" y="241"/>
                    <a:pt x="254" y="23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3" y="72"/>
                    <a:pt x="0" y="46"/>
                    <a:pt x="15" y="24"/>
                  </a:cubicBezTo>
                  <a:cubicBezTo>
                    <a:pt x="24" y="9"/>
                    <a:pt x="39" y="0"/>
                    <a:pt x="54" y="0"/>
                  </a:cubicBezTo>
                  <a:cubicBezTo>
                    <a:pt x="61" y="0"/>
                    <a:pt x="67" y="2"/>
                    <a:pt x="72" y="6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23" y="171"/>
                    <a:pt x="326" y="197"/>
                    <a:pt x="311" y="219"/>
                  </a:cubicBezTo>
                  <a:cubicBezTo>
                    <a:pt x="302" y="233"/>
                    <a:pt x="287" y="243"/>
                    <a:pt x="272" y="243"/>
                  </a:cubicBezTo>
                  <a:close/>
                  <a:moveTo>
                    <a:pt x="54" y="23"/>
                  </a:moveTo>
                  <a:cubicBezTo>
                    <a:pt x="48" y="23"/>
                    <a:pt x="40" y="27"/>
                    <a:pt x="34" y="37"/>
                  </a:cubicBezTo>
                  <a:cubicBezTo>
                    <a:pt x="26" y="48"/>
                    <a:pt x="27" y="61"/>
                    <a:pt x="33" y="6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72" y="222"/>
                    <a:pt x="284" y="219"/>
                    <a:pt x="292" y="206"/>
                  </a:cubicBezTo>
                  <a:cubicBezTo>
                    <a:pt x="300" y="194"/>
                    <a:pt x="299" y="182"/>
                    <a:pt x="293" y="178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8" y="24"/>
                    <a:pt x="56" y="23"/>
                    <a:pt x="5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"/>
            <p:cNvSpPr>
              <a:spLocks/>
            </p:cNvSpPr>
            <p:nvPr/>
          </p:nvSpPr>
          <p:spPr bwMode="auto">
            <a:xfrm>
              <a:off x="2620" y="1143"/>
              <a:ext cx="62" cy="22"/>
            </a:xfrm>
            <a:custGeom>
              <a:avLst/>
              <a:gdLst>
                <a:gd name="T0" fmla="*/ 65 w 65"/>
                <a:gd name="T1" fmla="*/ 9 h 23"/>
                <a:gd name="T2" fmla="*/ 29 w 65"/>
                <a:gd name="T3" fmla="*/ 7 h 23"/>
                <a:gd name="T4" fmla="*/ 0 w 65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23">
                  <a:moveTo>
                    <a:pt x="65" y="9"/>
                  </a:moveTo>
                  <a:cubicBezTo>
                    <a:pt x="65" y="9"/>
                    <a:pt x="50" y="0"/>
                    <a:pt x="29" y="7"/>
                  </a:cubicBezTo>
                  <a:cubicBezTo>
                    <a:pt x="8" y="15"/>
                    <a:pt x="0" y="23"/>
                    <a:pt x="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3"/>
            <p:cNvSpPr>
              <a:spLocks noEditPoints="1"/>
            </p:cNvSpPr>
            <p:nvPr/>
          </p:nvSpPr>
          <p:spPr bwMode="auto">
            <a:xfrm>
              <a:off x="2308" y="1125"/>
              <a:ext cx="393" cy="616"/>
            </a:xfrm>
            <a:custGeom>
              <a:avLst/>
              <a:gdLst>
                <a:gd name="T0" fmla="*/ 326 w 410"/>
                <a:gd name="T1" fmla="*/ 59 h 644"/>
                <a:gd name="T2" fmla="*/ 314 w 410"/>
                <a:gd name="T3" fmla="*/ 53 h 644"/>
                <a:gd name="T4" fmla="*/ 314 w 410"/>
                <a:gd name="T5" fmla="*/ 30 h 644"/>
                <a:gd name="T6" fmla="*/ 349 w 410"/>
                <a:gd name="T7" fmla="*/ 10 h 644"/>
                <a:gd name="T8" fmla="*/ 400 w 410"/>
                <a:gd name="T9" fmla="*/ 14 h 644"/>
                <a:gd name="T10" fmla="*/ 405 w 410"/>
                <a:gd name="T11" fmla="*/ 38 h 644"/>
                <a:gd name="T12" fmla="*/ 382 w 410"/>
                <a:gd name="T13" fmla="*/ 43 h 644"/>
                <a:gd name="T14" fmla="*/ 361 w 410"/>
                <a:gd name="T15" fmla="*/ 42 h 644"/>
                <a:gd name="T16" fmla="*/ 338 w 410"/>
                <a:gd name="T17" fmla="*/ 54 h 644"/>
                <a:gd name="T18" fmla="*/ 326 w 410"/>
                <a:gd name="T19" fmla="*/ 59 h 644"/>
                <a:gd name="T20" fmla="*/ 265 w 410"/>
                <a:gd name="T21" fmla="*/ 558 h 644"/>
                <a:gd name="T22" fmla="*/ 264 w 410"/>
                <a:gd name="T23" fmla="*/ 558 h 644"/>
                <a:gd name="T24" fmla="*/ 254 w 410"/>
                <a:gd name="T25" fmla="*/ 545 h 644"/>
                <a:gd name="T26" fmla="*/ 239 w 410"/>
                <a:gd name="T27" fmla="*/ 498 h 644"/>
                <a:gd name="T28" fmla="*/ 189 w 410"/>
                <a:gd name="T29" fmla="*/ 507 h 644"/>
                <a:gd name="T30" fmla="*/ 173 w 410"/>
                <a:gd name="T31" fmla="*/ 504 h 644"/>
                <a:gd name="T32" fmla="*/ 171 w 410"/>
                <a:gd name="T33" fmla="*/ 495 h 644"/>
                <a:gd name="T34" fmla="*/ 170 w 410"/>
                <a:gd name="T35" fmla="*/ 490 h 644"/>
                <a:gd name="T36" fmla="*/ 156 w 410"/>
                <a:gd name="T37" fmla="*/ 443 h 644"/>
                <a:gd name="T38" fmla="*/ 105 w 410"/>
                <a:gd name="T39" fmla="*/ 452 h 644"/>
                <a:gd name="T40" fmla="*/ 89 w 410"/>
                <a:gd name="T41" fmla="*/ 449 h 644"/>
                <a:gd name="T42" fmla="*/ 87 w 410"/>
                <a:gd name="T43" fmla="*/ 442 h 644"/>
                <a:gd name="T44" fmla="*/ 85 w 410"/>
                <a:gd name="T45" fmla="*/ 434 h 644"/>
                <a:gd name="T46" fmla="*/ 70 w 410"/>
                <a:gd name="T47" fmla="*/ 388 h 644"/>
                <a:gd name="T48" fmla="*/ 20 w 410"/>
                <a:gd name="T49" fmla="*/ 396 h 644"/>
                <a:gd name="T50" fmla="*/ 4 w 410"/>
                <a:gd name="T51" fmla="*/ 393 h 644"/>
                <a:gd name="T52" fmla="*/ 7 w 410"/>
                <a:gd name="T53" fmla="*/ 377 h 644"/>
                <a:gd name="T54" fmla="*/ 83 w 410"/>
                <a:gd name="T55" fmla="*/ 368 h 644"/>
                <a:gd name="T56" fmla="*/ 109 w 410"/>
                <a:gd name="T57" fmla="*/ 424 h 644"/>
                <a:gd name="T58" fmla="*/ 168 w 410"/>
                <a:gd name="T59" fmla="*/ 424 h 644"/>
                <a:gd name="T60" fmla="*/ 194 w 410"/>
                <a:gd name="T61" fmla="*/ 478 h 644"/>
                <a:gd name="T62" fmla="*/ 252 w 410"/>
                <a:gd name="T63" fmla="*/ 479 h 644"/>
                <a:gd name="T64" fmla="*/ 277 w 410"/>
                <a:gd name="T65" fmla="*/ 548 h 644"/>
                <a:gd name="T66" fmla="*/ 265 w 410"/>
                <a:gd name="T67" fmla="*/ 558 h 644"/>
                <a:gd name="T68" fmla="*/ 67 w 410"/>
                <a:gd name="T69" fmla="*/ 631 h 644"/>
                <a:gd name="T70" fmla="*/ 28 w 410"/>
                <a:gd name="T71" fmla="*/ 635 h 644"/>
                <a:gd name="T72" fmla="*/ 16 w 410"/>
                <a:gd name="T73" fmla="*/ 598 h 644"/>
                <a:gd name="T74" fmla="*/ 36 w 410"/>
                <a:gd name="T75" fmla="*/ 567 h 644"/>
                <a:gd name="T76" fmla="*/ 75 w 410"/>
                <a:gd name="T77" fmla="*/ 564 h 644"/>
                <a:gd name="T78" fmla="*/ 87 w 410"/>
                <a:gd name="T79" fmla="*/ 601 h 644"/>
                <a:gd name="T80" fmla="*/ 67 w 410"/>
                <a:gd name="T81" fmla="*/ 631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644">
                  <a:moveTo>
                    <a:pt x="326" y="59"/>
                  </a:moveTo>
                  <a:cubicBezTo>
                    <a:pt x="322" y="59"/>
                    <a:pt x="317" y="57"/>
                    <a:pt x="314" y="53"/>
                  </a:cubicBezTo>
                  <a:cubicBezTo>
                    <a:pt x="308" y="47"/>
                    <a:pt x="307" y="36"/>
                    <a:pt x="314" y="30"/>
                  </a:cubicBezTo>
                  <a:cubicBezTo>
                    <a:pt x="316" y="28"/>
                    <a:pt x="326" y="18"/>
                    <a:pt x="349" y="10"/>
                  </a:cubicBezTo>
                  <a:cubicBezTo>
                    <a:pt x="377" y="0"/>
                    <a:pt x="398" y="13"/>
                    <a:pt x="400" y="14"/>
                  </a:cubicBezTo>
                  <a:cubicBezTo>
                    <a:pt x="408" y="19"/>
                    <a:pt x="410" y="30"/>
                    <a:pt x="405" y="38"/>
                  </a:cubicBezTo>
                  <a:cubicBezTo>
                    <a:pt x="400" y="46"/>
                    <a:pt x="389" y="48"/>
                    <a:pt x="382" y="43"/>
                  </a:cubicBezTo>
                  <a:cubicBezTo>
                    <a:pt x="381" y="42"/>
                    <a:pt x="373" y="38"/>
                    <a:pt x="361" y="42"/>
                  </a:cubicBezTo>
                  <a:cubicBezTo>
                    <a:pt x="345" y="48"/>
                    <a:pt x="338" y="54"/>
                    <a:pt x="338" y="54"/>
                  </a:cubicBezTo>
                  <a:cubicBezTo>
                    <a:pt x="335" y="57"/>
                    <a:pt x="331" y="59"/>
                    <a:pt x="326" y="59"/>
                  </a:cubicBezTo>
                  <a:close/>
                  <a:moveTo>
                    <a:pt x="265" y="558"/>
                  </a:moveTo>
                  <a:cubicBezTo>
                    <a:pt x="265" y="558"/>
                    <a:pt x="264" y="558"/>
                    <a:pt x="264" y="558"/>
                  </a:cubicBezTo>
                  <a:cubicBezTo>
                    <a:pt x="258" y="557"/>
                    <a:pt x="253" y="551"/>
                    <a:pt x="254" y="545"/>
                  </a:cubicBezTo>
                  <a:cubicBezTo>
                    <a:pt x="254" y="544"/>
                    <a:pt x="259" y="511"/>
                    <a:pt x="239" y="498"/>
                  </a:cubicBezTo>
                  <a:cubicBezTo>
                    <a:pt x="220" y="486"/>
                    <a:pt x="189" y="507"/>
                    <a:pt x="189" y="507"/>
                  </a:cubicBezTo>
                  <a:cubicBezTo>
                    <a:pt x="183" y="510"/>
                    <a:pt x="176" y="509"/>
                    <a:pt x="173" y="504"/>
                  </a:cubicBezTo>
                  <a:cubicBezTo>
                    <a:pt x="171" y="501"/>
                    <a:pt x="170" y="498"/>
                    <a:pt x="171" y="495"/>
                  </a:cubicBezTo>
                  <a:cubicBezTo>
                    <a:pt x="170" y="494"/>
                    <a:pt x="170" y="492"/>
                    <a:pt x="170" y="490"/>
                  </a:cubicBezTo>
                  <a:cubicBezTo>
                    <a:pt x="170" y="489"/>
                    <a:pt x="175" y="456"/>
                    <a:pt x="156" y="443"/>
                  </a:cubicBezTo>
                  <a:cubicBezTo>
                    <a:pt x="136" y="431"/>
                    <a:pt x="105" y="452"/>
                    <a:pt x="105" y="452"/>
                  </a:cubicBezTo>
                  <a:cubicBezTo>
                    <a:pt x="100" y="455"/>
                    <a:pt x="92" y="454"/>
                    <a:pt x="89" y="449"/>
                  </a:cubicBezTo>
                  <a:cubicBezTo>
                    <a:pt x="87" y="447"/>
                    <a:pt x="87" y="444"/>
                    <a:pt x="87" y="442"/>
                  </a:cubicBezTo>
                  <a:cubicBezTo>
                    <a:pt x="85" y="439"/>
                    <a:pt x="85" y="437"/>
                    <a:pt x="85" y="434"/>
                  </a:cubicBezTo>
                  <a:cubicBezTo>
                    <a:pt x="85" y="434"/>
                    <a:pt x="90" y="400"/>
                    <a:pt x="70" y="388"/>
                  </a:cubicBezTo>
                  <a:cubicBezTo>
                    <a:pt x="51" y="375"/>
                    <a:pt x="20" y="396"/>
                    <a:pt x="20" y="396"/>
                  </a:cubicBezTo>
                  <a:cubicBezTo>
                    <a:pt x="14" y="400"/>
                    <a:pt x="7" y="398"/>
                    <a:pt x="4" y="393"/>
                  </a:cubicBezTo>
                  <a:cubicBezTo>
                    <a:pt x="0" y="388"/>
                    <a:pt x="2" y="381"/>
                    <a:pt x="7" y="377"/>
                  </a:cubicBezTo>
                  <a:cubicBezTo>
                    <a:pt x="9" y="376"/>
                    <a:pt x="51" y="347"/>
                    <a:pt x="83" y="368"/>
                  </a:cubicBezTo>
                  <a:cubicBezTo>
                    <a:pt x="105" y="383"/>
                    <a:pt x="108" y="408"/>
                    <a:pt x="109" y="424"/>
                  </a:cubicBezTo>
                  <a:cubicBezTo>
                    <a:pt x="124" y="417"/>
                    <a:pt x="148" y="411"/>
                    <a:pt x="168" y="424"/>
                  </a:cubicBezTo>
                  <a:cubicBezTo>
                    <a:pt x="189" y="438"/>
                    <a:pt x="193" y="463"/>
                    <a:pt x="194" y="478"/>
                  </a:cubicBezTo>
                  <a:cubicBezTo>
                    <a:pt x="209" y="472"/>
                    <a:pt x="233" y="467"/>
                    <a:pt x="252" y="479"/>
                  </a:cubicBezTo>
                  <a:cubicBezTo>
                    <a:pt x="284" y="500"/>
                    <a:pt x="277" y="546"/>
                    <a:pt x="277" y="548"/>
                  </a:cubicBezTo>
                  <a:cubicBezTo>
                    <a:pt x="276" y="554"/>
                    <a:pt x="271" y="558"/>
                    <a:pt x="265" y="558"/>
                  </a:cubicBezTo>
                  <a:close/>
                  <a:moveTo>
                    <a:pt x="67" y="631"/>
                  </a:moveTo>
                  <a:cubicBezTo>
                    <a:pt x="59" y="643"/>
                    <a:pt x="42" y="644"/>
                    <a:pt x="28" y="635"/>
                  </a:cubicBezTo>
                  <a:cubicBezTo>
                    <a:pt x="14" y="626"/>
                    <a:pt x="8" y="609"/>
                    <a:pt x="16" y="598"/>
                  </a:cubicBezTo>
                  <a:cubicBezTo>
                    <a:pt x="36" y="567"/>
                    <a:pt x="36" y="567"/>
                    <a:pt x="36" y="567"/>
                  </a:cubicBezTo>
                  <a:cubicBezTo>
                    <a:pt x="43" y="556"/>
                    <a:pt x="61" y="554"/>
                    <a:pt x="75" y="564"/>
                  </a:cubicBezTo>
                  <a:cubicBezTo>
                    <a:pt x="89" y="573"/>
                    <a:pt x="94" y="590"/>
                    <a:pt x="87" y="601"/>
                  </a:cubicBezTo>
                  <a:lnTo>
                    <a:pt x="67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"/>
            <p:cNvSpPr>
              <a:spLocks noEditPoints="1"/>
            </p:cNvSpPr>
            <p:nvPr/>
          </p:nvSpPr>
          <p:spPr bwMode="auto">
            <a:xfrm>
              <a:off x="2385" y="1261"/>
              <a:ext cx="293" cy="353"/>
            </a:xfrm>
            <a:custGeom>
              <a:avLst/>
              <a:gdLst>
                <a:gd name="T0" fmla="*/ 19 w 305"/>
                <a:gd name="T1" fmla="*/ 312 h 368"/>
                <a:gd name="T2" fmla="*/ 10 w 305"/>
                <a:gd name="T3" fmla="*/ 310 h 368"/>
                <a:gd name="T4" fmla="*/ 5 w 305"/>
                <a:gd name="T5" fmla="*/ 286 h 368"/>
                <a:gd name="T6" fmla="*/ 186 w 305"/>
                <a:gd name="T7" fmla="*/ 10 h 368"/>
                <a:gd name="T8" fmla="*/ 210 w 305"/>
                <a:gd name="T9" fmla="*/ 5 h 368"/>
                <a:gd name="T10" fmla="*/ 215 w 305"/>
                <a:gd name="T11" fmla="*/ 28 h 368"/>
                <a:gd name="T12" fmla="*/ 34 w 305"/>
                <a:gd name="T13" fmla="*/ 305 h 368"/>
                <a:gd name="T14" fmla="*/ 19 w 305"/>
                <a:gd name="T15" fmla="*/ 312 h 368"/>
                <a:gd name="T16" fmla="*/ 104 w 305"/>
                <a:gd name="T17" fmla="*/ 368 h 368"/>
                <a:gd name="T18" fmla="*/ 95 w 305"/>
                <a:gd name="T19" fmla="*/ 365 h 368"/>
                <a:gd name="T20" fmla="*/ 90 w 305"/>
                <a:gd name="T21" fmla="*/ 342 h 368"/>
                <a:gd name="T22" fmla="*/ 271 w 305"/>
                <a:gd name="T23" fmla="*/ 66 h 368"/>
                <a:gd name="T24" fmla="*/ 295 w 305"/>
                <a:gd name="T25" fmla="*/ 61 h 368"/>
                <a:gd name="T26" fmla="*/ 300 w 305"/>
                <a:gd name="T27" fmla="*/ 84 h 368"/>
                <a:gd name="T28" fmla="*/ 119 w 305"/>
                <a:gd name="T29" fmla="*/ 361 h 368"/>
                <a:gd name="T30" fmla="*/ 104 w 305"/>
                <a:gd name="T31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" h="368">
                  <a:moveTo>
                    <a:pt x="19" y="312"/>
                  </a:moveTo>
                  <a:cubicBezTo>
                    <a:pt x="16" y="312"/>
                    <a:pt x="13" y="311"/>
                    <a:pt x="10" y="310"/>
                  </a:cubicBezTo>
                  <a:cubicBezTo>
                    <a:pt x="2" y="304"/>
                    <a:pt x="0" y="294"/>
                    <a:pt x="5" y="286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1" y="2"/>
                    <a:pt x="202" y="0"/>
                    <a:pt x="210" y="5"/>
                  </a:cubicBezTo>
                  <a:cubicBezTo>
                    <a:pt x="218" y="10"/>
                    <a:pt x="220" y="21"/>
                    <a:pt x="215" y="28"/>
                  </a:cubicBezTo>
                  <a:cubicBezTo>
                    <a:pt x="34" y="305"/>
                    <a:pt x="34" y="305"/>
                    <a:pt x="34" y="305"/>
                  </a:cubicBezTo>
                  <a:cubicBezTo>
                    <a:pt x="30" y="310"/>
                    <a:pt x="25" y="312"/>
                    <a:pt x="19" y="312"/>
                  </a:cubicBezTo>
                  <a:close/>
                  <a:moveTo>
                    <a:pt x="104" y="368"/>
                  </a:moveTo>
                  <a:cubicBezTo>
                    <a:pt x="101" y="368"/>
                    <a:pt x="98" y="367"/>
                    <a:pt x="95" y="365"/>
                  </a:cubicBezTo>
                  <a:cubicBezTo>
                    <a:pt x="87" y="360"/>
                    <a:pt x="85" y="350"/>
                    <a:pt x="90" y="342"/>
                  </a:cubicBezTo>
                  <a:cubicBezTo>
                    <a:pt x="271" y="66"/>
                    <a:pt x="271" y="66"/>
                    <a:pt x="271" y="66"/>
                  </a:cubicBezTo>
                  <a:cubicBezTo>
                    <a:pt x="277" y="58"/>
                    <a:pt x="287" y="55"/>
                    <a:pt x="295" y="61"/>
                  </a:cubicBezTo>
                  <a:cubicBezTo>
                    <a:pt x="303" y="66"/>
                    <a:pt x="305" y="76"/>
                    <a:pt x="300" y="84"/>
                  </a:cubicBezTo>
                  <a:cubicBezTo>
                    <a:pt x="119" y="361"/>
                    <a:pt x="119" y="361"/>
                    <a:pt x="119" y="361"/>
                  </a:cubicBezTo>
                  <a:cubicBezTo>
                    <a:pt x="115" y="366"/>
                    <a:pt x="110" y="368"/>
                    <a:pt x="104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3" name="矩形 9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6571698" y="14505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不足之处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DC8ECA-9A02-457C-BAB3-989199B0BD5A}"/>
              </a:ext>
            </a:extLst>
          </p:cNvPr>
          <p:cNvSpPr txBox="1"/>
          <p:nvPr/>
        </p:nvSpPr>
        <p:spPr>
          <a:xfrm>
            <a:off x="6568155" y="2122246"/>
            <a:ext cx="23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中文语音识别系统在测试中的正确率太低，以至于小车不能识别简单的命令。</a:t>
            </a:r>
            <a:r>
              <a:rPr lang="en-US" altLang="zh-CN" sz="1600" dirty="0"/>
              <a:t>——</a:t>
            </a:r>
            <a:r>
              <a:rPr lang="zh-CN" altLang="en-US" sz="1600" dirty="0"/>
              <a:t>基于</a:t>
            </a:r>
            <a:r>
              <a:rPr lang="en-US" altLang="zh-CN" sz="1600" dirty="0"/>
              <a:t>GMM</a:t>
            </a:r>
            <a:r>
              <a:rPr lang="zh-CN" altLang="en-US" sz="1600" dirty="0"/>
              <a:t>和</a:t>
            </a:r>
            <a:r>
              <a:rPr lang="en-US" altLang="zh-CN" sz="1600" dirty="0"/>
              <a:t>HMM</a:t>
            </a:r>
            <a:r>
              <a:rPr lang="zh-CN" altLang="en-US" sz="1600" dirty="0"/>
              <a:t>的孤立词识别系统。</a:t>
            </a:r>
            <a:endParaRPr lang="en-US" altLang="zh-CN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70824-D6C5-40C8-BCFA-D4D1A045F58B}"/>
              </a:ext>
            </a:extLst>
          </p:cNvPr>
          <p:cNvSpPr txBox="1"/>
          <p:nvPr/>
        </p:nvSpPr>
        <p:spPr>
          <a:xfrm>
            <a:off x="321087" y="2292067"/>
            <a:ext cx="2202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800" dirty="0"/>
              <a:t>Arduino</a:t>
            </a:r>
            <a:r>
              <a:rPr lang="zh-CN" altLang="en-US" sz="1800" dirty="0"/>
              <a:t>编程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sz="1800" dirty="0"/>
              <a:t>电脑与小车通信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sz="1800" dirty="0"/>
              <a:t>交通标志的检测与识别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sz="1800" dirty="0"/>
              <a:t>中文语音的识别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en-US" altLang="zh-CN" sz="1800" dirty="0" err="1"/>
              <a:t>Tensorboard</a:t>
            </a:r>
            <a:r>
              <a:rPr lang="zh-CN" altLang="en-US" sz="1800" dirty="0"/>
              <a:t>绘制</a:t>
            </a:r>
            <a:r>
              <a:rPr lang="en-US" altLang="zh-CN" sz="180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8947399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" y="499872"/>
            <a:ext cx="8588375" cy="39867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32026" y="2493264"/>
            <a:ext cx="3624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r>
              <a:rPr lang="zh-CN" altLang="en-US" sz="4000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13" name="矩形 12"/>
          <p:cNvSpPr/>
          <p:nvPr/>
        </p:nvSpPr>
        <p:spPr>
          <a:xfrm>
            <a:off x="2181518" y="3224220"/>
            <a:ext cx="48349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THANK YOU FOR WATCHING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468359" y="3590902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849129" y="979595"/>
            <a:ext cx="1445741" cy="1445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C0B3E7-0501-42B9-9247-7D2CDB56601E}"/>
              </a:ext>
            </a:extLst>
          </p:cNvPr>
          <p:cNvGrpSpPr/>
          <p:nvPr/>
        </p:nvGrpSpPr>
        <p:grpSpPr>
          <a:xfrm>
            <a:off x="4043867" y="1333471"/>
            <a:ext cx="995510" cy="868332"/>
            <a:chOff x="4675188" y="2882900"/>
            <a:chExt cx="360362" cy="314325"/>
          </a:xfrm>
          <a:solidFill>
            <a:schemeClr val="bg1"/>
          </a:solidFill>
        </p:grpSpPr>
        <p:sp>
          <p:nvSpPr>
            <p:cNvPr id="10" name="AutoShape 43">
              <a:extLst>
                <a:ext uri="{FF2B5EF4-FFF2-40B4-BE49-F238E27FC236}">
                  <a16:creationId xmlns:a16="http://schemas.microsoft.com/office/drawing/2014/main" id="{AA5D5470-3EBF-45BA-92FB-4AC6FE37D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44">
              <a:extLst>
                <a:ext uri="{FF2B5EF4-FFF2-40B4-BE49-F238E27FC236}">
                  <a16:creationId xmlns:a16="http://schemas.microsoft.com/office/drawing/2014/main" id="{3D0E7873-210D-484B-BA5B-A8522315A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320275FE-06C3-471D-A277-BC5704B44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8769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15900" y="858520"/>
            <a:ext cx="3426460" cy="3426460"/>
          </a:xfrm>
          <a:prstGeom prst="pentagon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254072" y="1815270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项目介绍</a:t>
            </a:r>
          </a:p>
        </p:txBody>
      </p:sp>
      <p:sp>
        <p:nvSpPr>
          <p:cNvPr id="11" name="矩形 10"/>
          <p:cNvSpPr/>
          <p:nvPr/>
        </p:nvSpPr>
        <p:spPr>
          <a:xfrm>
            <a:off x="4254072" y="2524969"/>
            <a:ext cx="3692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BACKGROUND AND SIGNIFICANCE OF OUR PROJECT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359579" y="2847774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五边形 4"/>
          <p:cNvSpPr/>
          <p:nvPr/>
        </p:nvSpPr>
        <p:spPr>
          <a:xfrm>
            <a:off x="558800" y="1246112"/>
            <a:ext cx="2783840" cy="2651276"/>
          </a:xfrm>
          <a:prstGeom prst="pentagon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96347" y="1992938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520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25092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第一部分：项目的背景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486417" y="2589759"/>
            <a:ext cx="3914489" cy="1674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kern="0" dirty="0"/>
              <a:t>自动驾驶正在成为一种趋势，如果机器能够代替人类驱车驾驶，可以大大减少因人为的操作失误而带来的交通事故和对车辆的损坏，可以大大减少因疲劳驾驶等而导致的交通事故的发生。</a:t>
            </a:r>
            <a:endParaRPr lang="en-US" altLang="zh-CN" sz="1400" kern="0" dirty="0"/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486417" y="1983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自动驾驶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587086" y="2576325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5286375" y="-6988"/>
            <a:ext cx="385762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E2FD3-85A6-4A46-87DA-C122BF1A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1503"/>
            <a:ext cx="8423880" cy="51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63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1950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第一部分：项目的内容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486417" y="2589759"/>
            <a:ext cx="3914489" cy="70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kern="0" dirty="0"/>
              <a:t>希望小车能够听懂我们的指示，做出相应的反应。如：听到 “ 前进 ” 的命令，能够驱车前进。</a:t>
            </a:r>
            <a:endParaRPr lang="en-US" altLang="zh-CN" sz="1400" kern="0" dirty="0"/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486417" y="1983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语音识别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587086" y="2576325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5286375" y="-6988"/>
            <a:ext cx="385762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6961E8-E803-4B9C-91FC-3A80B8D7B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0" t="-136"/>
          <a:stretch/>
        </p:blipFill>
        <p:spPr>
          <a:xfrm>
            <a:off x="5286374" y="-6988"/>
            <a:ext cx="6835539" cy="51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18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1950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第一部分：项目的内容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486417" y="2589759"/>
            <a:ext cx="3914489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kern="0" dirty="0"/>
              <a:t>希望小车能够听懂识别前方的交通标志，根据交通标志做出相应的反应。如：看到右转标志，则驱车向右转弯。</a:t>
            </a:r>
            <a:endParaRPr lang="en-US" altLang="zh-CN" sz="1400" kern="0" dirty="0"/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486417" y="198399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交通标志识别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587086" y="2576325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5286375" y="-6988"/>
            <a:ext cx="385762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580172-E916-4AE7-A689-6A58627D5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273" r="15687" b="-545"/>
          <a:stretch/>
        </p:blipFill>
        <p:spPr>
          <a:xfrm>
            <a:off x="5283976" y="4"/>
            <a:ext cx="4044579" cy="52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550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5306" y="744112"/>
            <a:ext cx="3519913" cy="3519913"/>
          </a:xfrm>
          <a:prstGeom prst="diamond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254072" y="1899030"/>
            <a:ext cx="43396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项目实现方法及过程</a:t>
            </a:r>
          </a:p>
        </p:txBody>
      </p:sp>
      <p:sp>
        <p:nvSpPr>
          <p:cNvPr id="11" name="矩形 10"/>
          <p:cNvSpPr/>
          <p:nvPr/>
        </p:nvSpPr>
        <p:spPr>
          <a:xfrm>
            <a:off x="4254072" y="2524969"/>
            <a:ext cx="2662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RESEARCH METHODS AND PROCESS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359579" y="2847774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557462" y="1084865"/>
            <a:ext cx="2895600" cy="2895600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301854" y="1992938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4564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195080"/>
            <a:ext cx="3197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第二部分：项目的实现及过程</a:t>
            </a:r>
          </a:p>
        </p:txBody>
      </p:sp>
      <p:cxnSp>
        <p:nvCxnSpPr>
          <p:cNvPr id="56" name="直接连接符 55"/>
          <p:cNvCxnSpPr>
            <a:cxnSpLocks/>
          </p:cNvCxnSpPr>
          <p:nvPr/>
        </p:nvCxnSpPr>
        <p:spPr>
          <a:xfrm>
            <a:off x="4075309" y="1739237"/>
            <a:ext cx="11803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407369" y="1190266"/>
            <a:ext cx="2496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小车与电脑通信</a:t>
            </a:r>
          </a:p>
        </p:txBody>
      </p:sp>
      <p:sp>
        <p:nvSpPr>
          <p:cNvPr id="7" name="椭圆 6"/>
          <p:cNvSpPr/>
          <p:nvPr/>
        </p:nvSpPr>
        <p:spPr>
          <a:xfrm>
            <a:off x="2719780" y="2408620"/>
            <a:ext cx="924560" cy="9245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833820" y="2408620"/>
            <a:ext cx="924560" cy="9245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107709" y="3396347"/>
            <a:ext cx="2190584" cy="782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电脑获取放在小车上的摄像头视频流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AutoShape 112">
            <a:extLst>
              <a:ext uri="{FF2B5EF4-FFF2-40B4-BE49-F238E27FC236}">
                <a16:creationId xmlns:a16="http://schemas.microsoft.com/office/drawing/2014/main" id="{EA75E849-33A5-47B1-8256-36A4A0DEA8B5}"/>
              </a:ext>
            </a:extLst>
          </p:cNvPr>
          <p:cNvSpPr>
            <a:spLocks/>
          </p:cNvSpPr>
          <p:nvPr/>
        </p:nvSpPr>
        <p:spPr bwMode="auto">
          <a:xfrm>
            <a:off x="6082369" y="2658343"/>
            <a:ext cx="427461" cy="42557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83C320-9FA2-4121-8897-FF7299AFC22E}"/>
              </a:ext>
            </a:extLst>
          </p:cNvPr>
          <p:cNvGrpSpPr/>
          <p:nvPr/>
        </p:nvGrpSpPr>
        <p:grpSpPr>
          <a:xfrm flipH="1">
            <a:off x="2969040" y="2657880"/>
            <a:ext cx="426040" cy="426040"/>
            <a:chOff x="2473104" y="2145028"/>
            <a:chExt cx="359165" cy="35916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7" name="AutoShape 126">
              <a:extLst>
                <a:ext uri="{FF2B5EF4-FFF2-40B4-BE49-F238E27FC236}">
                  <a16:creationId xmlns:a16="http://schemas.microsoft.com/office/drawing/2014/main" id="{BC9A54A8-8689-43A8-84E2-F06A4DD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27">
              <a:extLst>
                <a:ext uri="{FF2B5EF4-FFF2-40B4-BE49-F238E27FC236}">
                  <a16:creationId xmlns:a16="http://schemas.microsoft.com/office/drawing/2014/main" id="{1E26BC3D-83A6-490C-9546-0276F08EC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96ED012-027F-4747-B42C-6D7EFEA1534A}"/>
              </a:ext>
            </a:extLst>
          </p:cNvPr>
          <p:cNvSpPr txBox="1"/>
          <p:nvPr/>
        </p:nvSpPr>
        <p:spPr>
          <a:xfrm>
            <a:off x="5350447" y="3532538"/>
            <a:ext cx="194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电脑给小车发响应指令</a:t>
            </a:r>
          </a:p>
        </p:txBody>
      </p:sp>
    </p:spTree>
    <p:extLst>
      <p:ext uri="{BB962C8B-B14F-4D97-AF65-F5344CB8AC3E}">
        <p14:creationId xmlns:p14="http://schemas.microsoft.com/office/powerpoint/2010/main" val="1655007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  <p:bldP spid="60" grpId="0"/>
      <p:bldP spid="12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327699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第二部分：手机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IP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摄像头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932013" y="3087915"/>
            <a:ext cx="3914489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2000" kern="0" dirty="0">
                <a:latin typeface="+mj-ea"/>
                <a:ea typeface="+mj-ea"/>
              </a:rPr>
              <a:t>PC</a:t>
            </a:r>
            <a:r>
              <a:rPr lang="zh-CN" altLang="en-US" sz="2000" kern="0" dirty="0">
                <a:latin typeface="+mj-ea"/>
                <a:ea typeface="+mj-ea"/>
              </a:rPr>
              <a:t>端：</a:t>
            </a:r>
            <a:endParaRPr lang="en-US" altLang="zh-CN" sz="2000" kern="0" dirty="0">
              <a:latin typeface="+mj-ea"/>
              <a:ea typeface="+mj-ea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000" kern="0" dirty="0">
                <a:latin typeface="+mj-ea"/>
                <a:ea typeface="+mj-ea"/>
              </a:rPr>
              <a:t>使用</a:t>
            </a:r>
            <a:r>
              <a:rPr lang="en-US" altLang="zh-CN" sz="2000" kern="0" dirty="0" err="1">
                <a:latin typeface="+mj-ea"/>
                <a:ea typeface="+mj-ea"/>
              </a:rPr>
              <a:t>opencv</a:t>
            </a:r>
            <a:r>
              <a:rPr lang="zh-CN" altLang="en-US" sz="2000" kern="0" dirty="0">
                <a:latin typeface="+mj-ea"/>
                <a:ea typeface="+mj-ea"/>
              </a:rPr>
              <a:t>库提供的接口</a:t>
            </a:r>
            <a:endParaRPr lang="en-US" altLang="zh-CN" sz="2000" kern="0" dirty="0">
              <a:latin typeface="+mj-ea"/>
              <a:ea typeface="+mj-ea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000" kern="0" dirty="0">
                <a:latin typeface="+mj-ea"/>
                <a:ea typeface="+mj-ea"/>
              </a:rPr>
              <a:t>获取服务端视频流</a:t>
            </a:r>
            <a:endParaRPr lang="en-US" altLang="zh-CN" sz="2000" kern="0" dirty="0">
              <a:latin typeface="+mj-ea"/>
              <a:ea typeface="+mj-ea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919185" y="1301350"/>
            <a:ext cx="29233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手机移动端：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软件：</a:t>
            </a:r>
            <a:r>
              <a:rPr lang="en-US" altLang="zh-CN" sz="2000" dirty="0" err="1">
                <a:solidFill>
                  <a:schemeClr val="accent1"/>
                </a:solidFill>
                <a:latin typeface="+mj-ea"/>
                <a:ea typeface="+mj-ea"/>
              </a:rPr>
              <a:t>DroidCam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 X Pro</a:t>
            </a:r>
          </a:p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开启服务端视频流</a:t>
            </a: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1018719" y="1716069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03952B6-46AA-42D4-A220-79AC60A3D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4273949" y="195080"/>
            <a:ext cx="4704622" cy="48463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E2C904-03B6-48B0-B80B-88D622189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6" y="973765"/>
            <a:ext cx="3609653" cy="3180324"/>
          </a:xfrm>
          <a:prstGeom prst="rect">
            <a:avLst/>
          </a:prstGeom>
        </p:spPr>
      </p:pic>
      <p:cxnSp>
        <p:nvCxnSpPr>
          <p:cNvPr id="12" name="直接连接符 11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>
            <a:extLst>
              <a:ext uri="{FF2B5EF4-FFF2-40B4-BE49-F238E27FC236}">
                <a16:creationId xmlns:a16="http://schemas.microsoft.com/office/drawing/2014/main" id="{2258C99C-C7C8-41D4-B1AD-5DE8A892739A}"/>
              </a:ext>
            </a:extLst>
          </p:cNvPr>
          <p:cNvCxnSpPr/>
          <p:nvPr/>
        </p:nvCxnSpPr>
        <p:spPr>
          <a:xfrm>
            <a:off x="1039659" y="3585586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58C4F9B0-3905-4320-A5A6-E69B1C417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7" t="3792" r="40916"/>
          <a:stretch/>
        </p:blipFill>
        <p:spPr>
          <a:xfrm>
            <a:off x="4043601" y="81203"/>
            <a:ext cx="4976850" cy="494842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2FD90D02-6F71-4560-839D-42FC54E575E8}"/>
              </a:ext>
            </a:extLst>
          </p:cNvPr>
          <p:cNvSpPr/>
          <p:nvPr/>
        </p:nvSpPr>
        <p:spPr>
          <a:xfrm>
            <a:off x="205282" y="1230137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25C8583-4E56-41F3-A033-3A4F3798DAB4}"/>
              </a:ext>
            </a:extLst>
          </p:cNvPr>
          <p:cNvSpPr>
            <a:spLocks noEditPoints="1"/>
          </p:cNvSpPr>
          <p:nvPr/>
        </p:nvSpPr>
        <p:spPr bwMode="auto">
          <a:xfrm>
            <a:off x="403485" y="1407227"/>
            <a:ext cx="267730" cy="3099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2743F5A-5C32-43DB-B695-C34A1B245124}"/>
              </a:ext>
            </a:extLst>
          </p:cNvPr>
          <p:cNvSpPr/>
          <p:nvPr/>
        </p:nvSpPr>
        <p:spPr>
          <a:xfrm>
            <a:off x="188536" y="3075963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1291EE-582B-45AC-847A-43793761CF6B}"/>
              </a:ext>
            </a:extLst>
          </p:cNvPr>
          <p:cNvGrpSpPr/>
          <p:nvPr/>
        </p:nvGrpSpPr>
        <p:grpSpPr>
          <a:xfrm>
            <a:off x="365491" y="3260629"/>
            <a:ext cx="310226" cy="311598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33" name="AutoShape 37">
              <a:extLst>
                <a:ext uri="{FF2B5EF4-FFF2-40B4-BE49-F238E27FC236}">
                  <a16:creationId xmlns:a16="http://schemas.microsoft.com/office/drawing/2014/main" id="{1DE00293-FA40-42B1-8888-56E49B0EA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38">
              <a:extLst>
                <a:ext uri="{FF2B5EF4-FFF2-40B4-BE49-F238E27FC236}">
                  <a16:creationId xmlns:a16="http://schemas.microsoft.com/office/drawing/2014/main" id="{37DE849D-6466-4976-9A45-3847D9D6F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059CFC7C-AF60-40D4-97CF-8BCDC8F4C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40">
              <a:extLst>
                <a:ext uri="{FF2B5EF4-FFF2-40B4-BE49-F238E27FC236}">
                  <a16:creationId xmlns:a16="http://schemas.microsoft.com/office/drawing/2014/main" id="{9B353E7E-0B0C-456D-B14D-EFD2E4876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41">
              <a:extLst>
                <a:ext uri="{FF2B5EF4-FFF2-40B4-BE49-F238E27FC236}">
                  <a16:creationId xmlns:a16="http://schemas.microsoft.com/office/drawing/2014/main" id="{5AB4768E-A98E-48BB-A2C6-80F3C25BD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42">
              <a:extLst>
                <a:ext uri="{FF2B5EF4-FFF2-40B4-BE49-F238E27FC236}">
                  <a16:creationId xmlns:a16="http://schemas.microsoft.com/office/drawing/2014/main" id="{77B3B451-AB8A-45AD-805C-65A8F280F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451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9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F4B4235-4F4B-44D7-9AB9-81D91DF4E18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Bpxgk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GnGC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GnGC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AacYJ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Bpxgk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Bpxgk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Bpxgk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xgk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GnGCS0JgxprAEQAAMCcAABcAAAB1bml2ZXJzYWwvdW5pdmVyc2FsLnBuZ+1ae1hS2d6mbKrTlOY0nbK8VFpNV9My71hZmZXXdMwrNWiWCugYmhrQ5ByzUkmtcQwvY5Z3QTOlQCG7QD5eyJGLiUhFSbIFU0QCRM7GmjNn5vue5/v/e/yDvfda72Kv9bu/az37qq+3x7Ila5ZAIJBlnkcO+kMgCzwhEAPU4oVgz3ryzx/A27xEf48DEGKP6QjYWBC932s/BNKI/3r69Fdg+x/xR4ITIRDDp/rfPCaqKhIC2fTc8+D+gAsRUoHX9bigV8w38sJpCBZSedkgYUPh1Q9Hvvrq0EYrQ6slB3wXS767k/nWKvPUwq1+yzesX37w+KbeS6dsrzNWqVXC+s7o4lvUGqC5L1wcEt+LiRkLpyqJNcQB+gBH3M7ZM4TVSGt5MJxWwgmCtU1NdFobgAsKy+p1qcEFLCpk6jZ0lOqmxUmnwd5LxwJdI7OAIxPDBFTL7vn6cRTJBl7uu+LkoXPRYBNyISDAIsW3tH1kkx512VqDd/mkHcMJvRf8Ab70mh3HzrTS39fn6a8/H9GPXr7hH+B13xwwB8wBc8AcMAfMAXPAHDAHzAFzwBwwB8wBc8AcMAfMAf//gGfpdK0UFaR/xDvl6s8L1x38Rn/ouNxT33fAah54Xfx/AIbXrFBtCi4nkeWarJjs84G5jj9bEVSq6orud5c2DSQ3G8XCkjSfTGVPpVMR0rUQyOsfu5kHBAkvMH5uOFUvHvuAN+7fHdqZ9Z4K0KwlYjfx+Nuh3HfZ9kMP1U9W0V7ONIySpqKkfUhY6e+YVgEyVgjOWgA08yKoL+yVwIXqlnr+cHB34lXmRzRBdl+rGXDOc9GMNkmNXryJKU3SqG/KAGkSESN/ajHzMcQeoXjEwsj0J68Y3nu6mkMi0sazUWGanmSanDhSxDpm3TZJx+j6Smcmy87Jpf7y7r4zaEK2amaigO6yBxFGA6SUEeiP19CDe4T5PtBHaGe8HR348dqqVVdKdgyLIRBDPxSl5K2jhqieItMFSGXd8MgvbQvQ/BJ1tqLNsmPjP6uUIV+kaRP0NKIkp+SYsTSh4qdoe4yiH45vA+4v2Y5OMbtRYHTxtQEPxlM54AeUKz1iSnET+aXTsO+ql9sgr0+UGWHOwl/XvJfE7giVZ59D06s++vYxlPL7xTL96uIIpJZmIl3WaYeJkAX0YBaGhCt3+sRgDSGvlysWPjvh48qBjkXkIfnRAtuCu0jRCdqrB8lWI9jvcnhS4ISEmwI7z0+scqqqS+eoQxYVC1yanB7LDE8BXT+pHj8gxhYAogvNQvFr32i/gNXVY7wbvvvrkLVq2hPuw+7DkSZyjvZ0UXBA72koINKO4XBrQzK8lLnuPD/+LppwLwwhf+hWui1vkGFyllr0RWnRMUksckEFfyqY3HWvmk/hT7lnWiUfJJN8qkPFmF4Eq4zB/CYpew36hqvFB+Tb43n8E+SOVH7g8SpSbGvNGDPYfKXt4btV/buGt4hmfOf94Lrt7kybtEVw3sLxvJkCI/BB3UY9y1PdP+EsDl7hXl8equxizYOM1s58f0gZlnaVIi1Fd4bdTl2GrqH7bMgbNBbQoPeQxcpDZFfmmkV1ggfBbSfc6PnCagN5Qst8MU+QZJlX1/4bDebubiI3EjlRVahrywkySyYRzlMh1aqcXldzVlmosi502JSCZlGiespC7SENVPWH5xt1ZnmBZKMzoOKroEl9CB3tYJ7zHT6vkl0vp31oEZ8UXWom7A018o9Gnwrr+yqPzxEkjUVZjRDpmVZUgOsK/OJ4BSloQhZ6iTRCHdZZt5OCNoBQqe/cAgZGptrBGf05uMRBaTrmrwpsZMyLtUdU4X3jblfO99TuyJSh/OIjFLmFjse7cfl3d1pYVG+RC60KOdMi0dao6bYblLgwXoMUlRdHxZtSc8LFaSTLjmS6RlBbAMOqJHjctKj99G//JSIl4fi6LQLKvEuC1o9PvpbKgY3A1FMQzWv79Pa6FNvPSfvGk6bqRkVoR6PdqFOgM79T70ssiSggWdsybe1QJp3JMak73GilpOjVfYAmAaP4AdfnIqc7y3+88mFKsQUNuDxzSipOykKm5TQfs6rWPK/QhTQbtjItuky56UE95VOJzy8n8NkImwNHDmVSwrf+kH3D7o4nxszmdEQFMTrHaOWm4Siurw0VjN8XThLsIxZrIuJQHgkjjQ3CqcGI15zVsRwmk0+TZaATeu3VbrejdB6bbTjJnsrnQcJqEnU+55MDydZ649XJDJjT+J/IazwpqzjwgAWg11clbxRHAf+Kzr5Niltr1/aLhZDF2501otA+pJGFWE3ZIo4La3oMmZViyPkcZZnoUSfpasGUaa2hA7NdvAnwMMsYtyFwvHjMETaNiG+6aXyI8WDJCnhIcZvNTtJvNshyY1/GRTnC/vLh8AgY+atMioDa2VkGVAGmb6IKSqNCqxy/V17Yrkib6LYXTo9ZaiVqjVr7kCG99tqufqdw6vI9vcHO5Iew1NS0lpGJ3+vTuDuaclLNq8UU5FA4GlgIQSZ14ZShTEKtymtynKH2JSVKHH7EDJWKCzlAWYIZEFvhzwvs22tGR/ZJr+sVJYmuRhRZr3WDIzy0mor8xTE6jhLoWIxuQ6e0IQkFwWb3rTPgM9CO+sN540/Qrb8Ss4kku+F9fuXDhQX1xQFwgZ9oQu0Eg3KbzzF7rO/ElthgNXxhi/y8DgxBWKk/uce9Ds47x/zQssiBLhs/yRh7sgYYGwrGLI02V2iav14soEQD0wT22ETqThN4yd4ZV1rSrEMyqhBr4ctkGgl3GSQuCHf9TlqEgFNhc6D9YtfDnNTuxD4FG6i8DY2orSOtZHQssNw3Ws63AAOLkGVj4UNivpPHPkGzJ1MFQXAsIqD9LqPfgs9o4RVSHSbH8gdDrIKTGaOr6J+eKx74sWPq5PX2L1JVFAPmspYeujdpjOc8nVqe3FkU8jkC13MbgQfw83yDIpjygulpKsP0ljOBodZQQpVxJcnNiDp5N8wZFERga8dI5LWiJP/qKSu7q88Zr7aRWn+HVsrKGReXhiRE0uJMd/eQ4FvPZjXFegxW2cBYMa2NtqX3/Dq5VTwjeStVMtUBBt0mOHsqu5MLnwjPwTNtmwWKgbMH79gtzNZSEUKzO7K1AuirYe6Gjn5H4Lro/tCbmDrn6Lb93E4eYGbf76RzaqNZABbJ/QniMNTk+Bi6zg1YT8FgjgqcjBpzwivNyvnmr6cpTJGD892SXeRDl4wZzKrNz9SugjZn0KNaetz4exmTstjKWWdbkFc2ZFON2HEFO1oxK9CWGXvCGiBB4EAtp8HwwVfGM3QOsrpG6af4onCbRbnGkVzeyj/EkK/mu+S0MVuIzE5CltZhGKY8baJRfsvkNlFQ5zWRa3OthCzAgheUzE4pSSlUO9UuYvwq9v2cva+cZBL7cnoRRvFYgSghi4Ad67Zwq26UFufO5s/T/NV9VFLx7LN32yfHPTduIgWQx2cE8hFaDBu45bR3uyWWvdbCDmO6mzsudECGiU14fdmqC+gijG2EdVZmPLHJlxqF9C9vaca2DNBSy2NNt+Hho7eHsikXaUTjjJiu6IquYS3fy+0w2aflUfMRW8nJ5NQph0MpN5vWAD3BqBuKCZV3EOOLxzCX2RLhg8aM4ubQYfZftV2CmPl4xS0MA4QKKdh1LMn929wdBq2hoCfBtcXUmhERHp3d2x006/UZCPjxsS8RkBRIT6d0OuuTcjdF3IdBrBHhc3LgDGOHGLYNvDjK2Y2F7wT6E/aWbrR9exRTHxV7ntnxh+rtJGJzfjjfMYKXDQoVAR/quU8r3Ivrqqhg9WU0lnj14Xul+QjkjrystXTGtGGotCHBY+37uKwU2jjx3cP9GQnu9db9sWLuSTGskqcULTTh2cy4HiZ3VaNBUkZBm/9gRvV2Pkx2LV6yDu2mebYZmqC4Rbr4XgLAdGp3c9z0eC0eMwrnyTM3xjfJxh0Y6nfkjgvGvuWEiP8ppx8LpnhyypUaqVW+rF8L6R+9urnkbOkJpR8cmh/pmhOGN2EmfFDfrmJ4LVKLuq6lYnZ5b1ptM7xcAC1Edw6CoZ2TsJ1mDh9LveiCC6MyppUnMxpxqIFkTY3mi+38h1d1No9HfXtP1WMni29ewbxoFzOkUg+nMIvRqzvZZpgwDxPABKxbCkMYw6yM8TBu+26YsGHkuYz4N1tyQPl4tT4YyQne+rvY9riJrt2sMNYJOddWgJ6nA4kDoAzP9qo8SmSYpCia/5S2GDUzMKKv/486LmCrba7kqQdcK2/NuizLTXdRU0TBr1E4VRK+p8AZ407RWiGiJZy1qzT3PgDUeFEwtuAfPbMbzeSF6+ymrlqJTljajZle4YrEiYfyZmOJEJptda+mtzU99vzGc8/wNhJDh1LGHrY3ycyxlBawNYP9vtbYkzGppiF/U2NpORTLrChGFIHYVGc/QfubiIHFWyZesbAtyyyLb5N/GSF+/QkPWrDkQ0xdQmogvtmGIpS76wvr8WjM0K+V2Tj8lzAM79LUlegkQlFKA4GuzxWCPh83AZQkqzlsxkP3HV3lOexzLCvet7xEzBM9V1CYJlZ2DBtJGUVrMyudKroExqvPjRxilOXgY3Vs2neik9g4pXrhgOMGT8FmijYhPxRvNfm31b4CSf95rc1tx8ujby0tVC84em5TK9TKkgd3u31qNyK6ff/8jOIZ2zViCrRO53QPs8LXH99oPF8CfHKI+pzk8lMvmwHSChSl9TxQgu4cjTHcKP8wLNVXHiU3FIXAtCXkOzkI/7mNYs89ZjbJey+y88PQO1rDDqUnpCTbPoZ+EUEbBsxU+YSy34sW/ETw3lCF8ReSUL9kA9U8ME834vDLDrsLVkmgvVI84U9690dx2V3r9iIElx5puO6e+U369HtrEliJJ61xqs4g2PTbVfz0eBlt59KPDbLx+6A9Tko8437OXKPw3ufKyBh/1GcjGeeGs17OMoJuhxUNhO/LqV+kKZ/qdqKo9DzTPu39raABMfcYb7b430sbf76Kj2n8OvddzmeO1mpNkRZipkUWdKzyguG6wG28dAklrqTSm64GU9g0UfXQgvLd46cUZicULCC+YxeyWG+Qa1b6M0Z+5c9OVjTrGV1EbsOew/YoMhJyyp7lqgzTTKd2ULS7QB1FsqCaOKpF0sa/0PQmpnnaaNknP0q65H6Pst0I21CMp5Kuz3epS2sdLU9z6ZFkZV/Dy5moGDYdCOgI9zGT/heXDo9bYmVHUVH1TDpNUl05IO4/xpGm6yWs0XUPv8S/Wrqhw6z3P3uj3Ss8zb3Cv319WiCKshCIxv9D8r/QYf1rRNn2OWqNldLrM9mXgFvWWGU79C9sP5qLGayAaujmAbwouQsUmUhH+126gsYXYAYZ16+HeJBlhaUGkP4grdc12aOpb9B8N1ABB61bPx6gajXfeMoyPxMkzR1+SbA2iCawQGpVLNwM3UCixhZH4B42z2x7rXpM0JT/oQgo65XrJp9zBawstSPkkvsgI1EZ/hKhAVf9e9GEHRvcee8d8kxjDzKcrygVSfwo4bSaR6dB14VZvvCCqnvxEfrNaqzR40d8rJwgbN22+GODD0iepaAaxNDAZiKV21ufNrulC4zGJ7OoBXdmFnqQBU23K0On/NmIQYSybCrHCn80m+pFHu95A+6BkwT2+s+dSPqMvzfjfMxQSAV152sdR+zEGn97h5hY+mWpRRqvHOXATuaxgotLcTn2heBrCrCbqQiyAnxNq2DqlT2JPqNWCDepfi+gsQ/nvimMLnlUUjlcH0UB5kMgOz3ajBOuMhuo5tbhEpuLiD7HocgB57ybiW35U1WPpMmGY33SpBe06g9+uNK70DO+MN6+CQ4Jq1DDF9t5rZsHueTBvGf2VJbWOlmF0kENr1nFF7jqpuVBPlDVOwVumUttZ0wIeSkEAvlfjl6MZmaUdPIKfY/5So6HORgdurOb//xeS0nXCf78Xiv+1ps4/WnLa7/A8LsMtFX1OGjRpmJjfZd/oJGJCJd7l0GfUZBqk4dSKsMXz/YH6KoMJ3QiiUQHMbyFPbrhgXe7fjrPQ94HiQdOXf43UEsDBBQAAgAIABtxgksrC8BtSgAAAGsAAAAbAAAAdW5pdmVyc2FsL3VuaXZlcnNhbC5wbmcueG1ss7GvyM1RKEstKs7Mz7NVMtQzULK34+WyKShKLctMLVeoAIoZ6RlAgJJCJSq3PDOlJAMoZGBujBDMSM1MzyixVbIwMIUL6gPNBABQSwECAAAUAAIACAAacYJLtu3zTHEEAAAEEQAAHQAAAAAAAAABAAAAAAAAAAAAdW5pdmVyc2FsL2NvbW1vbl9tZXNzYWdlcy5sbmdQSwECAAAUAAIACAAacYJLTfAAt7EDAAA5DwAAJwAAAAAAAAABAAAAAACsBAAAdW5pdmVyc2FsL2ZsYXNoX3B1Ymxpc2hpbmdfc2V0dGluZ3MueG1sUEsBAgAAFAACAAgAGnGCSzgBcUK0AgAAVAoAACEAAAAAAAAAAQAAAAAAoggAAHVuaXZlcnNhbC9mbGFzaF9za2luX3NldHRpbmdzLnhtbFBLAQIAABQAAgAIABpxgks4P8cchAMAAEoOAAAmAAAAAAAAAAEAAAAAAJULAAB1bml2ZXJzYWwvaHRtbF9wdWJsaXNoaW5nX3NldHRpbmdzLnhtbFBLAQIAABQAAgAIABpxgkvQmuqLlwEAAB4GAAAfAAAAAAAAAAEAAAAAAF0PAAB1bml2ZXJzYWwvaHRtbF9za2luX3NldHRpbmdzLmpzUEsBAgAAFAACAAgAGnGCSz08L9HBAAAA5QEAABoAAAAAAAAAAQAAAAAAMREAAHVuaXZlcnNhbC9pMThuX3ByZXNldHMueG1sUEsBAgAAFAACAAgAGnGCS9mcozd0AAAAdAAAABwAAAAAAAAAAQAAAAAAKhIAAHVuaXZlcnNhbC9sb2NhbF9zZXR0aW5ncy54bWxQSwECAAAUAAIACABElFdHI7RO+/sCAACwCAAAFAAAAAAAAAABAAAAAADYEgAAdW5pdmVyc2FsL3BsYXllci54bWxQSwECAAAUAAIACAAacYJLX4hb6moIAACRIAAAKQAAAAAAAAABAAAAAAAFFgAAdW5pdmVyc2FsL3NraW5fY3VzdG9taXphdGlvbl9zZXR0aW5ncy54bWxQSwECAAAUAAIACAAacYJLQmDGmsARAAAwJwAAFwAAAAAAAAAAAAAAAAC2HgAAdW5pdmVyc2FsL3VuaXZlcnNhbC5wbmdQSwECAAAUAAIACAAbcYJLKwvAbUoAAABrAAAAGwAAAAAAAAABAAAAAACrMAAAdW5pdmVyc2FsL3VuaXZlcnNhbC5wbmcueG1sUEsFBgAAAAALAAsASQMAAC4xAAAAAA=="/>
  <p:tag name="ISPRING_PRESENTATION_TITLE" val="北欧风毕业答辩模板"/>
</p:tagLst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524</Words>
  <Application>Microsoft Office PowerPoint</Application>
  <PresentationFormat>全屏显示(16:9)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Gill Sans</vt:lpstr>
      <vt:lpstr>等线</vt:lpstr>
      <vt:lpstr>微软雅黑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北欧风毕业答辩模板</dc:title>
  <dc:creator>熊猫哒哒</dc:creator>
  <cp:lastModifiedBy>Young Jiang</cp:lastModifiedBy>
  <cp:revision>528</cp:revision>
  <dcterms:created xsi:type="dcterms:W3CDTF">2017-05-28T14:23:36Z</dcterms:created>
  <dcterms:modified xsi:type="dcterms:W3CDTF">2019-01-01T14:33:06Z</dcterms:modified>
</cp:coreProperties>
</file>